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32" r:id="rId3"/>
    <p:sldId id="333" r:id="rId4"/>
    <p:sldId id="334" r:id="rId5"/>
    <p:sldId id="309" r:id="rId6"/>
    <p:sldId id="310" r:id="rId7"/>
    <p:sldId id="287" r:id="rId8"/>
    <p:sldId id="311" r:id="rId9"/>
    <p:sldId id="296" r:id="rId10"/>
    <p:sldId id="312" r:id="rId11"/>
    <p:sldId id="313" r:id="rId12"/>
    <p:sldId id="331" r:id="rId13"/>
    <p:sldId id="326" r:id="rId14"/>
    <p:sldId id="327" r:id="rId15"/>
    <p:sldId id="324" r:id="rId16"/>
    <p:sldId id="325" r:id="rId17"/>
    <p:sldId id="314" r:id="rId18"/>
    <p:sldId id="315" r:id="rId19"/>
    <p:sldId id="320" r:id="rId20"/>
    <p:sldId id="321" r:id="rId21"/>
    <p:sldId id="322" r:id="rId22"/>
    <p:sldId id="323"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1/12/2021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1/12/2021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екст 2"/>
          <p:cNvSpPr>
            <a:spLocks noGrp="1"/>
          </p:cNvSpPr>
          <p:nvPr>
            <p:ph type="body" sz="half" idx="1"/>
          </p:nvPr>
        </p:nvSpPr>
        <p:spPr>
          <a:xfrm>
            <a:off x="609600" y="1481138"/>
            <a:ext cx="5384800" cy="452596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481138"/>
            <a:ext cx="5384800" cy="452596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Date Placeholder 9">
            <a:extLst>
              <a:ext uri="{FF2B5EF4-FFF2-40B4-BE49-F238E27FC236}">
                <a16:creationId xmlns:a16="http://schemas.microsoft.com/office/drawing/2014/main" id="{6652B581-A493-4AF1-A12D-1D568701875C}"/>
              </a:ext>
            </a:extLst>
          </p:cNvPr>
          <p:cNvSpPr>
            <a:spLocks noGrp="1"/>
          </p:cNvSpPr>
          <p:nvPr>
            <p:ph type="dt" sz="half" idx="10"/>
          </p:nvPr>
        </p:nvSpPr>
        <p:spPr/>
        <p:txBody>
          <a:bodyPr/>
          <a:lstStyle>
            <a:lvl1pPr>
              <a:defRPr/>
            </a:lvl1pPr>
          </a:lstStyle>
          <a:p>
            <a:pPr>
              <a:defRPr/>
            </a:pPr>
            <a:fld id="{0E86A244-9599-43A8-A044-EE4807A76BEE}" type="datetime1">
              <a:rPr lang="en-US"/>
              <a:pPr>
                <a:defRPr/>
              </a:pPr>
              <a:t>1/12/2021</a:t>
            </a:fld>
            <a:endParaRPr lang="en-US" dirty="0"/>
          </a:p>
        </p:txBody>
      </p:sp>
      <p:sp>
        <p:nvSpPr>
          <p:cNvPr id="6" name="Footer Placeholder 21">
            <a:extLst>
              <a:ext uri="{FF2B5EF4-FFF2-40B4-BE49-F238E27FC236}">
                <a16:creationId xmlns:a16="http://schemas.microsoft.com/office/drawing/2014/main" id="{29383EAB-73CB-41CC-B119-CD414A4FE47C}"/>
              </a:ext>
            </a:extLst>
          </p:cNvPr>
          <p:cNvSpPr>
            <a:spLocks noGrp="1"/>
          </p:cNvSpPr>
          <p:nvPr>
            <p:ph type="ftr" sz="quarter" idx="11"/>
          </p:nvPr>
        </p:nvSpPr>
        <p:spPr/>
        <p:txBody>
          <a:bodyPr/>
          <a:lstStyle>
            <a:lvl1pPr>
              <a:defRPr/>
            </a:lvl1pPr>
          </a:lstStyle>
          <a:p>
            <a:pPr>
              <a:defRPr/>
            </a:pPr>
            <a:endParaRPr lang="ru-RU" altLang="ru-RU"/>
          </a:p>
        </p:txBody>
      </p:sp>
      <p:sp>
        <p:nvSpPr>
          <p:cNvPr id="7" name="Slide Number Placeholder 17">
            <a:extLst>
              <a:ext uri="{FF2B5EF4-FFF2-40B4-BE49-F238E27FC236}">
                <a16:creationId xmlns:a16="http://schemas.microsoft.com/office/drawing/2014/main" id="{84FA658C-B59F-4BE3-8F2E-AB7DAC839AA8}"/>
              </a:ext>
            </a:extLst>
          </p:cNvPr>
          <p:cNvSpPr>
            <a:spLocks noGrp="1"/>
          </p:cNvSpPr>
          <p:nvPr>
            <p:ph type="sldNum" sz="quarter" idx="12"/>
          </p:nvPr>
        </p:nvSpPr>
        <p:spPr/>
        <p:txBody>
          <a:bodyPr/>
          <a:lstStyle>
            <a:lvl1pPr>
              <a:defRPr/>
            </a:lvl1pPr>
          </a:lstStyle>
          <a:p>
            <a:fld id="{D71FD9C4-8B1C-4939-B10D-B413F34265E7}" type="slidenum">
              <a:rPr lang="en-US" altLang="ru-RU"/>
              <a:pPr/>
              <a:t>‹#›</a:t>
            </a:fld>
            <a:endParaRPr lang="en-US" altLang="ru-RU"/>
          </a:p>
        </p:txBody>
      </p:sp>
    </p:spTree>
    <p:extLst>
      <p:ext uri="{BB962C8B-B14F-4D97-AF65-F5344CB8AC3E}">
        <p14:creationId xmlns:p14="http://schemas.microsoft.com/office/powerpoint/2010/main" val="16592418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аблица 2"/>
          <p:cNvSpPr>
            <a:spLocks noGrp="1"/>
          </p:cNvSpPr>
          <p:nvPr>
            <p:ph type="tbl" idx="1"/>
          </p:nvPr>
        </p:nvSpPr>
        <p:spPr>
          <a:xfrm>
            <a:off x="609600" y="1481138"/>
            <a:ext cx="10972800" cy="4525962"/>
          </a:xfrm>
        </p:spPr>
        <p:txBody>
          <a:bodyPr/>
          <a:lstStyle/>
          <a:p>
            <a:pPr lvl="0"/>
            <a:endParaRPr lang="ru-RU" noProof="0"/>
          </a:p>
        </p:txBody>
      </p:sp>
      <p:sp>
        <p:nvSpPr>
          <p:cNvPr id="4" name="Date Placeholder 9">
            <a:extLst>
              <a:ext uri="{FF2B5EF4-FFF2-40B4-BE49-F238E27FC236}">
                <a16:creationId xmlns:a16="http://schemas.microsoft.com/office/drawing/2014/main" id="{F06368C6-95D9-428A-8563-AD882C507E6F}"/>
              </a:ext>
            </a:extLst>
          </p:cNvPr>
          <p:cNvSpPr>
            <a:spLocks noGrp="1"/>
          </p:cNvSpPr>
          <p:nvPr>
            <p:ph type="dt" sz="half" idx="10"/>
          </p:nvPr>
        </p:nvSpPr>
        <p:spPr/>
        <p:txBody>
          <a:bodyPr/>
          <a:lstStyle>
            <a:lvl1pPr>
              <a:defRPr/>
            </a:lvl1pPr>
          </a:lstStyle>
          <a:p>
            <a:pPr>
              <a:defRPr/>
            </a:pPr>
            <a:fld id="{1B8FC20F-572F-4A2E-A610-8D087EF379C6}" type="datetime1">
              <a:rPr lang="en-US"/>
              <a:pPr>
                <a:defRPr/>
              </a:pPr>
              <a:t>1/12/2021</a:t>
            </a:fld>
            <a:endParaRPr lang="en-US" dirty="0"/>
          </a:p>
        </p:txBody>
      </p:sp>
      <p:sp>
        <p:nvSpPr>
          <p:cNvPr id="5" name="Footer Placeholder 21">
            <a:extLst>
              <a:ext uri="{FF2B5EF4-FFF2-40B4-BE49-F238E27FC236}">
                <a16:creationId xmlns:a16="http://schemas.microsoft.com/office/drawing/2014/main" id="{9979C7B0-574A-45BC-94AC-6E5862DCD924}"/>
              </a:ext>
            </a:extLst>
          </p:cNvPr>
          <p:cNvSpPr>
            <a:spLocks noGrp="1"/>
          </p:cNvSpPr>
          <p:nvPr>
            <p:ph type="ftr" sz="quarter" idx="11"/>
          </p:nvPr>
        </p:nvSpPr>
        <p:spPr/>
        <p:txBody>
          <a:bodyPr/>
          <a:lstStyle>
            <a:lvl1pPr>
              <a:defRPr/>
            </a:lvl1pPr>
          </a:lstStyle>
          <a:p>
            <a:pPr>
              <a:defRPr/>
            </a:pPr>
            <a:endParaRPr lang="ru-RU" altLang="ru-RU"/>
          </a:p>
        </p:txBody>
      </p:sp>
      <p:sp>
        <p:nvSpPr>
          <p:cNvPr id="6" name="Slide Number Placeholder 17">
            <a:extLst>
              <a:ext uri="{FF2B5EF4-FFF2-40B4-BE49-F238E27FC236}">
                <a16:creationId xmlns:a16="http://schemas.microsoft.com/office/drawing/2014/main" id="{2EA67C82-C217-48C0-8FF7-D0051E10ECE3}"/>
              </a:ext>
            </a:extLst>
          </p:cNvPr>
          <p:cNvSpPr>
            <a:spLocks noGrp="1"/>
          </p:cNvSpPr>
          <p:nvPr>
            <p:ph type="sldNum" sz="quarter" idx="12"/>
          </p:nvPr>
        </p:nvSpPr>
        <p:spPr/>
        <p:txBody>
          <a:bodyPr/>
          <a:lstStyle>
            <a:lvl1pPr>
              <a:defRPr/>
            </a:lvl1pPr>
          </a:lstStyle>
          <a:p>
            <a:fld id="{51AC071A-49B4-4E03-814D-8375B379EC71}" type="slidenum">
              <a:rPr lang="en-US" altLang="ru-RU"/>
              <a:pPr/>
              <a:t>‹#›</a:t>
            </a:fld>
            <a:endParaRPr lang="en-US" altLang="ru-RU"/>
          </a:p>
        </p:txBody>
      </p:sp>
    </p:spTree>
    <p:extLst>
      <p:ext uri="{BB962C8B-B14F-4D97-AF65-F5344CB8AC3E}">
        <p14:creationId xmlns:p14="http://schemas.microsoft.com/office/powerpoint/2010/main" val="714194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1/12/2021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1/12/2021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1/12/2021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4AD45E-1327-42A3-8D62-F578843C7412}"/>
              </a:ext>
            </a:extLst>
          </p:cNvPr>
          <p:cNvSpPr>
            <a:spLocks noGrp="1"/>
          </p:cNvSpPr>
          <p:nvPr>
            <p:ph type="ctrTitle"/>
          </p:nvPr>
        </p:nvSpPr>
        <p:spPr>
          <a:xfrm>
            <a:off x="469783" y="1409350"/>
            <a:ext cx="11249637" cy="1086094"/>
          </a:xfrm>
        </p:spPr>
        <p:txBody>
          <a:bodyPr/>
          <a:lstStyle/>
          <a:p>
            <a:pPr algn="ctr"/>
            <a:r>
              <a:rPr lang="en-US" dirty="0"/>
              <a:t>The lecture 7 </a:t>
            </a:r>
            <a:endParaRPr lang="ru-RU" dirty="0"/>
          </a:p>
        </p:txBody>
      </p:sp>
      <p:sp>
        <p:nvSpPr>
          <p:cNvPr id="3" name="Подзаголовок 2">
            <a:extLst>
              <a:ext uri="{FF2B5EF4-FFF2-40B4-BE49-F238E27FC236}">
                <a16:creationId xmlns:a16="http://schemas.microsoft.com/office/drawing/2014/main" id="{721D6263-F09E-4D56-BA6D-45F531098B71}"/>
              </a:ext>
            </a:extLst>
          </p:cNvPr>
          <p:cNvSpPr>
            <a:spLocks noGrp="1"/>
          </p:cNvSpPr>
          <p:nvPr>
            <p:ph type="subTitle" idx="1"/>
          </p:nvPr>
        </p:nvSpPr>
        <p:spPr>
          <a:xfrm>
            <a:off x="581194" y="4483636"/>
            <a:ext cx="10993546" cy="860151"/>
          </a:xfrm>
        </p:spPr>
        <p:txBody>
          <a:bodyPr>
            <a:normAutofit/>
          </a:bodyPr>
          <a:lstStyle/>
          <a:p>
            <a:pPr algn="ctr"/>
            <a:r>
              <a:rPr lang="en-US" sz="1800" dirty="0">
                <a:solidFill>
                  <a:srgbClr val="FFC000"/>
                </a:solidFill>
              </a:rPr>
              <a:t>SQL Server stored procedures</a:t>
            </a:r>
            <a:endParaRPr lang="ru-RU" sz="1800" dirty="0">
              <a:solidFill>
                <a:srgbClr val="FFC000"/>
              </a:solidFill>
            </a:endParaRPr>
          </a:p>
        </p:txBody>
      </p:sp>
    </p:spTree>
    <p:extLst>
      <p:ext uri="{BB962C8B-B14F-4D97-AF65-F5344CB8AC3E}">
        <p14:creationId xmlns:p14="http://schemas.microsoft.com/office/powerpoint/2010/main" val="1353748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9FF69BA8-1C56-4166-822D-78640744477E}"/>
              </a:ext>
            </a:extLst>
          </p:cNvPr>
          <p:cNvSpPr>
            <a:spLocks noGrp="1" noChangeArrowheads="1"/>
          </p:cNvSpPr>
          <p:nvPr>
            <p:ph type="title"/>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fontScale="90000"/>
          </a:bodyPr>
          <a:lstStyle/>
          <a:p>
            <a:pPr algn="ctr" eaLnBrk="1" hangingPunct="1">
              <a:defRPr/>
            </a:pPr>
            <a:r>
              <a:rPr lang="en-US" altLang="ru-RU" sz="2400" dirty="0">
                <a:solidFill>
                  <a:srgbClr val="FFC000"/>
                </a:solidFill>
                <a:latin typeface="Times New Roman" panose="02020603050405020304" pitchFamily="18" charset="0"/>
              </a:rPr>
              <a:t>Returning stored procedure parameter values </a:t>
            </a:r>
            <a:br>
              <a:rPr lang="en-US" altLang="ru-RU" sz="2400" dirty="0">
                <a:solidFill>
                  <a:srgbClr val="FFC000"/>
                </a:solidFill>
                <a:latin typeface="Times New Roman" panose="02020603050405020304" pitchFamily="18" charset="0"/>
              </a:rPr>
            </a:br>
            <a:r>
              <a:rPr lang="en-US" altLang="ru-RU" sz="2400" dirty="0">
                <a:solidFill>
                  <a:srgbClr val="FFC000"/>
                </a:solidFill>
                <a:latin typeface="Times New Roman" panose="02020603050405020304" pitchFamily="18" charset="0"/>
              </a:rPr>
              <a:t>to a calling stored procedure</a:t>
            </a:r>
            <a:r>
              <a:rPr lang="en-US" altLang="ru-RU" sz="3700" dirty="0">
                <a:solidFill>
                  <a:srgbClr val="FFC000"/>
                </a:solidFill>
              </a:rPr>
              <a:t> </a:t>
            </a:r>
            <a:r>
              <a:rPr lang="en-US" altLang="ru-RU" sz="3700" dirty="0"/>
              <a:t>  </a:t>
            </a:r>
            <a:endParaRPr lang="ru-RU" altLang="ru-RU" sz="3700" dirty="0"/>
          </a:p>
        </p:txBody>
      </p:sp>
      <p:sp>
        <p:nvSpPr>
          <p:cNvPr id="19460" name="Rectangle 3">
            <a:extLst>
              <a:ext uri="{FF2B5EF4-FFF2-40B4-BE49-F238E27FC236}">
                <a16:creationId xmlns:a16="http://schemas.microsoft.com/office/drawing/2014/main" id="{53D6B9C9-D8C4-4A66-8A29-2101EF59F0A6}"/>
              </a:ext>
            </a:extLst>
          </p:cNvPr>
          <p:cNvSpPr>
            <a:spLocks noGrp="1"/>
          </p:cNvSpPr>
          <p:nvPr>
            <p:ph type="body" idx="1"/>
          </p:nvPr>
        </p:nvSpPr>
        <p:spPr>
          <a:xfrm>
            <a:off x="1463178" y="1908903"/>
            <a:ext cx="9157284" cy="4668066"/>
          </a:xfrm>
        </p:spPr>
        <p:txBody>
          <a:bodyPr>
            <a:normAutofit/>
          </a:bodyPr>
          <a:lstStyle/>
          <a:p>
            <a:pPr eaLnBrk="1" hangingPunct="1">
              <a:lnSpc>
                <a:spcPct val="90000"/>
              </a:lnSpc>
            </a:pPr>
            <a:r>
              <a:rPr lang="en-US" altLang="ru-RU" sz="2000" b="1" u="sng" dirty="0">
                <a:latin typeface="Times New Roman" panose="02020603050405020304" pitchFamily="18" charset="0"/>
              </a:rPr>
              <a:t>Overview</a:t>
            </a:r>
            <a:br>
              <a:rPr lang="en-US" altLang="ru-RU" sz="2000" dirty="0">
                <a:latin typeface="Times New Roman" panose="02020603050405020304" pitchFamily="18" charset="0"/>
              </a:rPr>
            </a:br>
            <a:r>
              <a:rPr lang="en-US" altLang="ru-RU" sz="2000" dirty="0">
                <a:latin typeface="Times New Roman" panose="02020603050405020304" pitchFamily="18" charset="0"/>
              </a:rPr>
              <a:t>In a previous topic we discussed how to pass parameters into a stored procedure, but another option is to pass parameter values back out from a stored procedure.  </a:t>
            </a:r>
          </a:p>
          <a:p>
            <a:pPr eaLnBrk="1" hangingPunct="1">
              <a:lnSpc>
                <a:spcPct val="90000"/>
              </a:lnSpc>
              <a:buFont typeface="Wingdings 3" panose="05040102010807070707" pitchFamily="18" charset="2"/>
              <a:buNone/>
            </a:pPr>
            <a:r>
              <a:rPr lang="en-US" altLang="ru-RU" sz="2000" dirty="0">
                <a:latin typeface="Times New Roman" panose="02020603050405020304" pitchFamily="18" charset="0"/>
              </a:rPr>
              <a:t>    One option for this may be that you call another stored procedure that does not return any data, but returns parameter values to be used by the calling stored procedure.</a:t>
            </a:r>
          </a:p>
          <a:p>
            <a:pPr eaLnBrk="1" hangingPunct="1">
              <a:lnSpc>
                <a:spcPct val="90000"/>
              </a:lnSpc>
              <a:buFont typeface="Wingdings 3" panose="05040102010807070707" pitchFamily="18" charset="2"/>
              <a:buNone/>
            </a:pPr>
            <a:endParaRPr lang="en-US" altLang="ru-RU" sz="2000" dirty="0">
              <a:latin typeface="Times New Roman" panose="02020603050405020304" pitchFamily="18" charset="0"/>
            </a:endParaRPr>
          </a:p>
          <a:p>
            <a:pPr eaLnBrk="1" hangingPunct="1">
              <a:lnSpc>
                <a:spcPct val="90000"/>
              </a:lnSpc>
            </a:pPr>
            <a:r>
              <a:rPr lang="en-US" altLang="ru-RU" sz="2000" b="1" u="sng" dirty="0">
                <a:latin typeface="Times New Roman" panose="02020603050405020304" pitchFamily="18" charset="0"/>
              </a:rPr>
              <a:t>Explanation</a:t>
            </a:r>
            <a:br>
              <a:rPr lang="en-US" altLang="ru-RU" sz="2000" b="1" u="sng" dirty="0">
                <a:latin typeface="Times New Roman" panose="02020603050405020304" pitchFamily="18" charset="0"/>
              </a:rPr>
            </a:br>
            <a:r>
              <a:rPr lang="en-US" altLang="ru-RU" sz="2000" dirty="0">
                <a:latin typeface="Times New Roman" panose="02020603050405020304" pitchFamily="18" charset="0"/>
              </a:rPr>
              <a:t>Setting up output </a:t>
            </a:r>
            <a:r>
              <a:rPr lang="en-US" altLang="ru-RU" sz="2000" dirty="0" err="1">
                <a:latin typeface="Times New Roman" panose="02020603050405020304" pitchFamily="18" charset="0"/>
              </a:rPr>
              <a:t>paramters</a:t>
            </a:r>
            <a:r>
              <a:rPr lang="en-US" altLang="ru-RU" sz="2000" dirty="0">
                <a:latin typeface="Times New Roman" panose="02020603050405020304" pitchFamily="18" charset="0"/>
              </a:rPr>
              <a:t> for a stored procedure is basically the same as setting up input parameters, the only difference is that you use the OUTPUT clause after the parameter name to specify that it should return a value.  </a:t>
            </a:r>
          </a:p>
          <a:p>
            <a:pPr eaLnBrk="1" hangingPunct="1">
              <a:lnSpc>
                <a:spcPct val="90000"/>
              </a:lnSpc>
              <a:buFont typeface="Wingdings 3" panose="05040102010807070707" pitchFamily="18" charset="2"/>
              <a:buNone/>
            </a:pPr>
            <a:r>
              <a:rPr lang="en-US" altLang="ru-RU" sz="2000" dirty="0">
                <a:latin typeface="Times New Roman" panose="02020603050405020304" pitchFamily="18" charset="0"/>
              </a:rPr>
              <a:t>    The output clause can be specified by either using the keyword "OUTPUT" or just "OUT".</a:t>
            </a:r>
          </a:p>
          <a:p>
            <a:pPr eaLnBrk="1" hangingPunct="1">
              <a:lnSpc>
                <a:spcPct val="90000"/>
              </a:lnSpc>
            </a:pPr>
            <a:endParaRPr lang="ru-RU" altLang="ru-RU" sz="2000" dirty="0">
              <a:latin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703CC56F-9C90-4892-8E22-E571E70C530F}"/>
              </a:ext>
            </a:extLst>
          </p:cNvPr>
          <p:cNvSpPr>
            <a:spLocks noGrp="1" noChangeArrowheads="1"/>
          </p:cNvSpPr>
          <p:nvPr>
            <p:ph type="title"/>
          </p:nvPr>
        </p:nvSpPr>
        <p:spPr bwMode="auto">
          <a:xfrm>
            <a:off x="1586918" y="845089"/>
            <a:ext cx="8229600" cy="59781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a:bodyPr>
          <a:lstStyle/>
          <a:p>
            <a:pPr algn="ctr" eaLnBrk="1" hangingPunct="1">
              <a:defRPr/>
            </a:pPr>
            <a:r>
              <a:rPr lang="ru-RU" altLang="ru-RU" sz="2400" dirty="0" err="1">
                <a:solidFill>
                  <a:srgbClr val="FFC000"/>
                </a:solidFill>
                <a:latin typeface="Times New Roman" panose="02020603050405020304" pitchFamily="18" charset="0"/>
              </a:rPr>
              <a:t>Simple</a:t>
            </a:r>
            <a:r>
              <a:rPr lang="ru-RU" altLang="ru-RU" sz="2400" dirty="0">
                <a:solidFill>
                  <a:srgbClr val="FFC000"/>
                </a:solidFill>
                <a:latin typeface="Times New Roman" panose="02020603050405020304" pitchFamily="18" charset="0"/>
              </a:rPr>
              <a:t> </a:t>
            </a:r>
            <a:r>
              <a:rPr lang="ru-RU" altLang="ru-RU" sz="2400" dirty="0" err="1">
                <a:solidFill>
                  <a:srgbClr val="FFC000"/>
                </a:solidFill>
                <a:latin typeface="Times New Roman" panose="02020603050405020304" pitchFamily="18" charset="0"/>
              </a:rPr>
              <a:t>Output</a:t>
            </a:r>
            <a:endParaRPr lang="ru-RU" altLang="ru-RU" sz="2400" dirty="0">
              <a:solidFill>
                <a:srgbClr val="FFC000"/>
              </a:solidFill>
              <a:latin typeface="Times New Roman" panose="02020603050405020304" pitchFamily="18" charset="0"/>
            </a:endParaRPr>
          </a:p>
        </p:txBody>
      </p:sp>
      <p:graphicFrame>
        <p:nvGraphicFramePr>
          <p:cNvPr id="100370" name="Group 18">
            <a:extLst>
              <a:ext uri="{FF2B5EF4-FFF2-40B4-BE49-F238E27FC236}">
                <a16:creationId xmlns:a16="http://schemas.microsoft.com/office/drawing/2014/main" id="{4196B0C7-5BB7-4256-A202-D67F536CC66B}"/>
              </a:ext>
            </a:extLst>
          </p:cNvPr>
          <p:cNvGraphicFramePr>
            <a:graphicFrameLocks noGrp="1"/>
          </p:cNvGraphicFramePr>
          <p:nvPr>
            <p:extLst>
              <p:ext uri="{D42A27DB-BD31-4B8C-83A1-F6EECF244321}">
                <p14:modId xmlns:p14="http://schemas.microsoft.com/office/powerpoint/2010/main" val="431403434"/>
              </p:ext>
            </p:extLst>
          </p:nvPr>
        </p:nvGraphicFramePr>
        <p:xfrm>
          <a:off x="2209800" y="2224875"/>
          <a:ext cx="6477000" cy="1688284"/>
        </p:xfrm>
        <a:graphic>
          <a:graphicData uri="http://schemas.openxmlformats.org/drawingml/2006/table">
            <a:tbl>
              <a:tblPr/>
              <a:tblGrid>
                <a:gridCol w="6477000">
                  <a:extLst>
                    <a:ext uri="{9D8B030D-6E8A-4147-A177-3AD203B41FA5}">
                      <a16:colId xmlns:a16="http://schemas.microsoft.com/office/drawing/2014/main" val="20000"/>
                    </a:ext>
                  </a:extLst>
                </a:gridCol>
              </a:tblGrid>
              <a:tr h="1688284">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CREATE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uspGetAddressCount</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nvarchar</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(30), @AddressCount int OUTPUT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@AddressCount = count(*) </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FROM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AdventureWorks.Person.Address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WHERE </a:t>
                      </a:r>
                      <a:r>
                        <a:rPr kumimoji="0" lang="ru-RU"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City</a:t>
                      </a: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 @City</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
        <p:nvSpPr>
          <p:cNvPr id="20491" name="Rectangle 19">
            <a:extLst>
              <a:ext uri="{FF2B5EF4-FFF2-40B4-BE49-F238E27FC236}">
                <a16:creationId xmlns:a16="http://schemas.microsoft.com/office/drawing/2014/main" id="{E6A5D521-0D99-46A9-9C8E-024DED584D2A}"/>
              </a:ext>
            </a:extLst>
          </p:cNvPr>
          <p:cNvSpPr>
            <a:spLocks noChangeArrowheads="1"/>
          </p:cNvSpPr>
          <p:nvPr/>
        </p:nvSpPr>
        <p:spPr bwMode="auto">
          <a:xfrm>
            <a:off x="2286000" y="4206380"/>
            <a:ext cx="288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dirty="0"/>
              <a:t>Or it can be done this way:</a:t>
            </a:r>
          </a:p>
        </p:txBody>
      </p:sp>
      <p:graphicFrame>
        <p:nvGraphicFramePr>
          <p:cNvPr id="100414" name="Group 62">
            <a:extLst>
              <a:ext uri="{FF2B5EF4-FFF2-40B4-BE49-F238E27FC236}">
                <a16:creationId xmlns:a16="http://schemas.microsoft.com/office/drawing/2014/main" id="{EC3F039E-862F-4763-87EB-96C3B7A25517}"/>
              </a:ext>
            </a:extLst>
          </p:cNvPr>
          <p:cNvGraphicFramePr>
            <a:graphicFrameLocks noGrp="1"/>
          </p:cNvGraphicFramePr>
          <p:nvPr>
            <p:extLst>
              <p:ext uri="{D42A27DB-BD31-4B8C-83A1-F6EECF244321}">
                <p14:modId xmlns:p14="http://schemas.microsoft.com/office/powerpoint/2010/main" val="441239659"/>
              </p:ext>
            </p:extLst>
          </p:nvPr>
        </p:nvGraphicFramePr>
        <p:xfrm>
          <a:off x="2286000" y="4866314"/>
          <a:ext cx="6400800" cy="1828800"/>
        </p:xfrm>
        <a:graphic>
          <a:graphicData uri="http://schemas.openxmlformats.org/drawingml/2006/table">
            <a:tbl>
              <a:tblPr/>
              <a:tblGrid>
                <a:gridCol w="6400800">
                  <a:extLst>
                    <a:ext uri="{9D8B030D-6E8A-4147-A177-3AD203B41FA5}">
                      <a16:colId xmlns:a16="http://schemas.microsoft.com/office/drawing/2014/main" val="20000"/>
                    </a:ext>
                  </a:extLst>
                </a:gridCol>
              </a:tblGrid>
              <a:tr h="1828800">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CREATE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uspGetAddressCount</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nvarchar</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(30), @AddressCount int OUT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@AddressCount = count(*) </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FROM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AdventureWorks.Person.Address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WHERE </a:t>
                      </a:r>
                      <a:r>
                        <a:rPr kumimoji="0" lang="ru-RU"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City</a:t>
                      </a: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 @City</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4">
            <a:extLst>
              <a:ext uri="{FF2B5EF4-FFF2-40B4-BE49-F238E27FC236}">
                <a16:creationId xmlns:a16="http://schemas.microsoft.com/office/drawing/2014/main" id="{F9B5C790-C9EE-4357-BA59-803CA86A4EAF}"/>
              </a:ext>
            </a:extLst>
          </p:cNvPr>
          <p:cNvSpPr>
            <a:spLocks noChangeArrowheads="1"/>
          </p:cNvSpPr>
          <p:nvPr/>
        </p:nvSpPr>
        <p:spPr bwMode="auto">
          <a:xfrm>
            <a:off x="2181225" y="2097860"/>
            <a:ext cx="714375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sz="2000" dirty="0"/>
              <a:t>To call this stored procedure we would execute it as follows.  First we are going to declare a variable, execute the stored procedure and then select the returned valued.</a:t>
            </a:r>
          </a:p>
        </p:txBody>
      </p:sp>
      <p:graphicFrame>
        <p:nvGraphicFramePr>
          <p:cNvPr id="121861" name="Group 5">
            <a:extLst>
              <a:ext uri="{FF2B5EF4-FFF2-40B4-BE49-F238E27FC236}">
                <a16:creationId xmlns:a16="http://schemas.microsoft.com/office/drawing/2014/main" id="{D9B25051-BB86-4393-9CB3-7E6F99A363FA}"/>
              </a:ext>
            </a:extLst>
          </p:cNvPr>
          <p:cNvGraphicFramePr>
            <a:graphicFrameLocks noGrp="1"/>
          </p:cNvGraphicFramePr>
          <p:nvPr>
            <p:ph sz="half" idx="1"/>
            <p:extLst>
              <p:ext uri="{D42A27DB-BD31-4B8C-83A1-F6EECF244321}">
                <p14:modId xmlns:p14="http://schemas.microsoft.com/office/powerpoint/2010/main" val="2526678324"/>
              </p:ext>
            </p:extLst>
          </p:nvPr>
        </p:nvGraphicFramePr>
        <p:xfrm>
          <a:off x="2362200" y="3302773"/>
          <a:ext cx="6781800" cy="1371600"/>
        </p:xfrm>
        <a:graphic>
          <a:graphicData uri="http://schemas.openxmlformats.org/drawingml/2006/table">
            <a:tbl>
              <a:tblPr/>
              <a:tblGrid>
                <a:gridCol w="6781800">
                  <a:extLst>
                    <a:ext uri="{9D8B030D-6E8A-4147-A177-3AD203B41FA5}">
                      <a16:colId xmlns:a16="http://schemas.microsoft.com/office/drawing/2014/main" val="20000"/>
                    </a:ext>
                  </a:extLst>
                </a:gridCol>
              </a:tblGrid>
              <a:tr h="1371600">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DECLARE @AddressCount int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EXEC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uspGetAddressCount</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 'Calgary', @AddressCount = @AddressCount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OUTPUT</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@AddressCount</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graphicFrame>
        <p:nvGraphicFramePr>
          <p:cNvPr id="121868" name="Group 12">
            <a:extLst>
              <a:ext uri="{FF2B5EF4-FFF2-40B4-BE49-F238E27FC236}">
                <a16:creationId xmlns:a16="http://schemas.microsoft.com/office/drawing/2014/main" id="{3E4C025D-BE50-42F6-AA1E-99C3B2E70EFB}"/>
              </a:ext>
            </a:extLst>
          </p:cNvPr>
          <p:cNvGraphicFramePr>
            <a:graphicFrameLocks noGrp="1"/>
          </p:cNvGraphicFramePr>
          <p:nvPr>
            <p:ph sz="half" idx="2"/>
            <p:extLst>
              <p:ext uri="{D42A27DB-BD31-4B8C-83A1-F6EECF244321}">
                <p14:modId xmlns:p14="http://schemas.microsoft.com/office/powerpoint/2010/main" val="2776906112"/>
              </p:ext>
            </p:extLst>
          </p:nvPr>
        </p:nvGraphicFramePr>
        <p:xfrm>
          <a:off x="2362200" y="5503178"/>
          <a:ext cx="6172200" cy="1126222"/>
        </p:xfrm>
        <a:graphic>
          <a:graphicData uri="http://schemas.openxmlformats.org/drawingml/2006/table">
            <a:tbl>
              <a:tblPr/>
              <a:tblGrid>
                <a:gridCol w="6172200">
                  <a:extLst>
                    <a:ext uri="{9D8B030D-6E8A-4147-A177-3AD203B41FA5}">
                      <a16:colId xmlns:a16="http://schemas.microsoft.com/office/drawing/2014/main" val="20000"/>
                    </a:ext>
                  </a:extLst>
                </a:gridCol>
              </a:tblGrid>
              <a:tr h="1126222">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DECLARE @AddressCount int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EXEC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uspGetAddressCount</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'Calgary', @AddressCount OUTPUT</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@AddressCount</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
        <p:nvSpPr>
          <p:cNvPr id="21520" name="Rectangle 20">
            <a:extLst>
              <a:ext uri="{FF2B5EF4-FFF2-40B4-BE49-F238E27FC236}">
                <a16:creationId xmlns:a16="http://schemas.microsoft.com/office/drawing/2014/main" id="{1F2C1D7A-D637-49F6-B0D7-881A1628D2F7}"/>
              </a:ext>
            </a:extLst>
          </p:cNvPr>
          <p:cNvSpPr>
            <a:spLocks noChangeArrowheads="1"/>
          </p:cNvSpPr>
          <p:nvPr/>
        </p:nvSpPr>
        <p:spPr bwMode="auto">
          <a:xfrm>
            <a:off x="2286000" y="4674373"/>
            <a:ext cx="8001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sz="2000" dirty="0"/>
              <a:t>This can also be done as follows, where the stored procedure parameter names are not passed.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787B00A0-72A9-49D5-80BD-86A1D0FC5420}"/>
              </a:ext>
            </a:extLst>
          </p:cNvPr>
          <p:cNvSpPr>
            <a:spLocks noGrp="1" noChangeArrowheads="1"/>
          </p:cNvSpPr>
          <p:nvPr>
            <p:ph type="title"/>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fontScale="90000"/>
          </a:bodyPr>
          <a:lstStyle/>
          <a:p>
            <a:pPr algn="ctr" eaLnBrk="1" hangingPunct="1">
              <a:defRPr/>
            </a:pPr>
            <a:r>
              <a:rPr lang="en-US" altLang="ru-RU" dirty="0">
                <a:solidFill>
                  <a:srgbClr val="FFC000"/>
                </a:solidFill>
                <a:latin typeface="Times New Roman" panose="02020603050405020304" pitchFamily="18" charset="0"/>
              </a:rPr>
              <a:t>Modifying an existing SQL Server </a:t>
            </a:r>
            <a:br>
              <a:rPr lang="en-US" altLang="ru-RU" dirty="0">
                <a:solidFill>
                  <a:srgbClr val="FFC000"/>
                </a:solidFill>
                <a:latin typeface="Times New Roman" panose="02020603050405020304" pitchFamily="18" charset="0"/>
              </a:rPr>
            </a:br>
            <a:r>
              <a:rPr lang="en-US" altLang="ru-RU" dirty="0">
                <a:solidFill>
                  <a:srgbClr val="FFC000"/>
                </a:solidFill>
                <a:latin typeface="Times New Roman" panose="02020603050405020304" pitchFamily="18" charset="0"/>
              </a:rPr>
              <a:t>stored procedure</a:t>
            </a:r>
            <a:r>
              <a:rPr lang="en-US" altLang="ru-RU" dirty="0">
                <a:solidFill>
                  <a:srgbClr val="FFC000"/>
                </a:solidFill>
              </a:rPr>
              <a:t> </a:t>
            </a:r>
            <a:r>
              <a:rPr lang="en-US" altLang="ru-RU" sz="3700" dirty="0">
                <a:solidFill>
                  <a:srgbClr val="FFC000"/>
                </a:solidFill>
              </a:rPr>
              <a:t>  </a:t>
            </a:r>
            <a:endParaRPr lang="ru-RU" altLang="ru-RU" sz="3700" dirty="0">
              <a:solidFill>
                <a:srgbClr val="FFC000"/>
              </a:solidFill>
            </a:endParaRPr>
          </a:p>
        </p:txBody>
      </p:sp>
      <p:sp>
        <p:nvSpPr>
          <p:cNvPr id="22532" name="Rectangle 3">
            <a:extLst>
              <a:ext uri="{FF2B5EF4-FFF2-40B4-BE49-F238E27FC236}">
                <a16:creationId xmlns:a16="http://schemas.microsoft.com/office/drawing/2014/main" id="{821F558F-9F09-40D2-8035-1EDD0E781198}"/>
              </a:ext>
            </a:extLst>
          </p:cNvPr>
          <p:cNvSpPr>
            <a:spLocks noGrp="1"/>
          </p:cNvSpPr>
          <p:nvPr>
            <p:ph type="body" idx="1"/>
          </p:nvPr>
        </p:nvSpPr>
        <p:spPr>
          <a:xfrm>
            <a:off x="581192" y="2180496"/>
            <a:ext cx="11029616" cy="3775641"/>
          </a:xfrm>
        </p:spPr>
        <p:txBody>
          <a:bodyPr>
            <a:normAutofit/>
          </a:bodyPr>
          <a:lstStyle/>
          <a:p>
            <a:pPr eaLnBrk="1" hangingPunct="1">
              <a:lnSpc>
                <a:spcPct val="80000"/>
              </a:lnSpc>
            </a:pPr>
            <a:r>
              <a:rPr lang="en-US" altLang="ru-RU" sz="2000" b="1" u="sng" dirty="0">
                <a:latin typeface="Times New Roman" panose="02020603050405020304" pitchFamily="18" charset="0"/>
              </a:rPr>
              <a:t>Overview</a:t>
            </a:r>
            <a:br>
              <a:rPr lang="en-US" altLang="ru-RU" sz="2000" b="1" u="sng" dirty="0">
                <a:latin typeface="Times New Roman" panose="02020603050405020304" pitchFamily="18" charset="0"/>
              </a:rPr>
            </a:br>
            <a:r>
              <a:rPr lang="en-US" altLang="ru-RU" sz="2000" dirty="0">
                <a:latin typeface="Times New Roman" panose="02020603050405020304" pitchFamily="18" charset="0"/>
              </a:rPr>
              <a:t>When you first create your stored procedures it may work as planned, but how to do you modify an existing stored procedure.  </a:t>
            </a:r>
          </a:p>
          <a:p>
            <a:pPr eaLnBrk="1" hangingPunct="1">
              <a:lnSpc>
                <a:spcPct val="80000"/>
              </a:lnSpc>
            </a:pPr>
            <a:r>
              <a:rPr lang="en-US" altLang="ru-RU" sz="2000" dirty="0">
                <a:latin typeface="Times New Roman" panose="02020603050405020304" pitchFamily="18" charset="0"/>
              </a:rPr>
              <a:t>In this topic we look at the ALTER PROCEDURE command and it is used.</a:t>
            </a:r>
            <a:endParaRPr lang="en-US" altLang="ru-RU" sz="2000" b="1" u="sng" dirty="0">
              <a:latin typeface="Times New Roman" panose="02020603050405020304" pitchFamily="18" charset="0"/>
            </a:endParaRPr>
          </a:p>
          <a:p>
            <a:pPr eaLnBrk="1" hangingPunct="1">
              <a:lnSpc>
                <a:spcPct val="80000"/>
              </a:lnSpc>
            </a:pPr>
            <a:endParaRPr lang="en-US" altLang="ru-RU" sz="2000" b="1" u="sng" dirty="0">
              <a:latin typeface="Times New Roman" panose="02020603050405020304" pitchFamily="18" charset="0"/>
            </a:endParaRPr>
          </a:p>
          <a:p>
            <a:pPr eaLnBrk="1" hangingPunct="1">
              <a:lnSpc>
                <a:spcPct val="80000"/>
              </a:lnSpc>
            </a:pPr>
            <a:r>
              <a:rPr lang="en-US" altLang="ru-RU" sz="2000" b="1" u="sng" dirty="0">
                <a:latin typeface="Times New Roman" panose="02020603050405020304" pitchFamily="18" charset="0"/>
              </a:rPr>
              <a:t>Explanation</a:t>
            </a:r>
            <a:br>
              <a:rPr lang="en-US" altLang="ru-RU" sz="2000" b="1" u="sng" dirty="0">
                <a:latin typeface="Times New Roman" panose="02020603050405020304" pitchFamily="18" charset="0"/>
              </a:rPr>
            </a:br>
            <a:r>
              <a:rPr lang="en-US" altLang="ru-RU" sz="2000" dirty="0">
                <a:latin typeface="Times New Roman" panose="02020603050405020304" pitchFamily="18" charset="0"/>
              </a:rPr>
              <a:t>Modifying or </a:t>
            </a:r>
            <a:r>
              <a:rPr lang="en-US" altLang="ru-RU" sz="2000" dirty="0" err="1">
                <a:latin typeface="Times New Roman" panose="02020603050405020304" pitchFamily="18" charset="0"/>
              </a:rPr>
              <a:t>ALTERing</a:t>
            </a:r>
            <a:r>
              <a:rPr lang="en-US" altLang="ru-RU" sz="2000" dirty="0">
                <a:latin typeface="Times New Roman" panose="02020603050405020304" pitchFamily="18" charset="0"/>
              </a:rPr>
              <a:t> a stored procedure is pretty simple.  Once a stored procedure has been created it is stored within one of the system tables in the database that is was created in.  </a:t>
            </a:r>
          </a:p>
          <a:p>
            <a:pPr eaLnBrk="1" hangingPunct="1">
              <a:lnSpc>
                <a:spcPct val="80000"/>
              </a:lnSpc>
            </a:pPr>
            <a:r>
              <a:rPr lang="en-US" altLang="ru-RU" sz="2000" dirty="0">
                <a:latin typeface="Times New Roman" panose="02020603050405020304" pitchFamily="18" charset="0"/>
              </a:rPr>
              <a:t>When you modify a stored procedure the entry that was originally made in the system table is replaced by this new code.  Also, SQL Server will recompile the stored procedure the next time it is run, so your users are using the new logic.  </a:t>
            </a:r>
          </a:p>
          <a:p>
            <a:pPr eaLnBrk="1" hangingPunct="1">
              <a:lnSpc>
                <a:spcPct val="80000"/>
              </a:lnSpc>
            </a:pPr>
            <a:r>
              <a:rPr lang="en-US" altLang="ru-RU" sz="2000" dirty="0">
                <a:latin typeface="Times New Roman" panose="02020603050405020304" pitchFamily="18" charset="0"/>
              </a:rPr>
              <a:t>The command to modify an existing stored procedure is ALTER PROCEDURE or ALTER PROC.</a:t>
            </a:r>
            <a:endParaRPr lang="ru-RU" altLang="ru-RU" sz="2000" dirty="0">
              <a:latin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96905911-5975-46F6-916B-CFDFC52470F2}"/>
              </a:ext>
            </a:extLst>
          </p:cNvPr>
          <p:cNvSpPr>
            <a:spLocks noGrp="1" noChangeArrowheads="1"/>
          </p:cNvSpPr>
          <p:nvPr>
            <p:ph type="title"/>
          </p:nvPr>
        </p:nvSpPr>
        <p:spPr bwMode="auto">
          <a:xfrm>
            <a:off x="1016465" y="844598"/>
            <a:ext cx="9788555" cy="573101"/>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fontScale="90000"/>
          </a:bodyPr>
          <a:lstStyle/>
          <a:p>
            <a:pPr algn="ctr" eaLnBrk="1" hangingPunct="1">
              <a:defRPr/>
            </a:pPr>
            <a:r>
              <a:rPr lang="en-US" altLang="ru-RU" sz="3200" dirty="0">
                <a:solidFill>
                  <a:srgbClr val="FFC000"/>
                </a:solidFill>
                <a:latin typeface="Times New Roman" panose="02020603050405020304" pitchFamily="18" charset="0"/>
              </a:rPr>
              <a:t>Modifying an Existing Stored Procedure</a:t>
            </a:r>
            <a:r>
              <a:rPr lang="en-US" altLang="ru-RU" dirty="0">
                <a:solidFill>
                  <a:srgbClr val="FFC000"/>
                </a:solidFill>
                <a:effectLst/>
              </a:rPr>
              <a:t> </a:t>
            </a:r>
            <a:endParaRPr lang="ru-RU" altLang="ru-RU" dirty="0">
              <a:solidFill>
                <a:srgbClr val="FFC000"/>
              </a:solidFill>
              <a:effectLst/>
            </a:endParaRPr>
          </a:p>
        </p:txBody>
      </p:sp>
      <p:sp>
        <p:nvSpPr>
          <p:cNvPr id="23556" name="Rectangle 3">
            <a:extLst>
              <a:ext uri="{FF2B5EF4-FFF2-40B4-BE49-F238E27FC236}">
                <a16:creationId xmlns:a16="http://schemas.microsoft.com/office/drawing/2014/main" id="{89424603-6C30-46AF-8FF5-283FB19D1060}"/>
              </a:ext>
            </a:extLst>
          </p:cNvPr>
          <p:cNvSpPr>
            <a:spLocks noGrp="1"/>
          </p:cNvSpPr>
          <p:nvPr>
            <p:ph type="body" idx="1"/>
          </p:nvPr>
        </p:nvSpPr>
        <p:spPr>
          <a:xfrm>
            <a:off x="528506" y="2290193"/>
            <a:ext cx="11509695" cy="404423"/>
          </a:xfrm>
        </p:spPr>
        <p:txBody>
          <a:bodyPr/>
          <a:lstStyle/>
          <a:p>
            <a:pPr eaLnBrk="1" hangingPunct="1"/>
            <a:r>
              <a:rPr lang="en-US" altLang="ru-RU" sz="2000" dirty="0">
                <a:latin typeface="Times New Roman" panose="02020603050405020304" pitchFamily="18" charset="0"/>
              </a:rPr>
              <a:t>Let's say we have the following existing stored procedure:  This allows us to do an exact match on the City.</a:t>
            </a:r>
            <a:endParaRPr lang="ru-RU" altLang="ru-RU" sz="2000" dirty="0">
              <a:latin typeface="Times New Roman" panose="02020603050405020304" pitchFamily="18" charset="0"/>
            </a:endParaRPr>
          </a:p>
        </p:txBody>
      </p:sp>
      <p:graphicFrame>
        <p:nvGraphicFramePr>
          <p:cNvPr id="117776" name="Group 16">
            <a:extLst>
              <a:ext uri="{FF2B5EF4-FFF2-40B4-BE49-F238E27FC236}">
                <a16:creationId xmlns:a16="http://schemas.microsoft.com/office/drawing/2014/main" id="{B1792D82-6C12-47CD-B830-8BBAECD4A2E5}"/>
              </a:ext>
            </a:extLst>
          </p:cNvPr>
          <p:cNvGraphicFramePr>
            <a:graphicFrameLocks noGrp="1"/>
          </p:cNvGraphicFramePr>
          <p:nvPr>
            <p:extLst>
              <p:ext uri="{D42A27DB-BD31-4B8C-83A1-F6EECF244321}">
                <p14:modId xmlns:p14="http://schemas.microsoft.com/office/powerpoint/2010/main" val="3096693134"/>
              </p:ext>
            </p:extLst>
          </p:nvPr>
        </p:nvGraphicFramePr>
        <p:xfrm>
          <a:off x="2362200" y="2767547"/>
          <a:ext cx="5791200" cy="1311275"/>
        </p:xfrm>
        <a:graphic>
          <a:graphicData uri="http://schemas.openxmlformats.org/drawingml/2006/table">
            <a:tbl>
              <a:tblPr/>
              <a:tblGrid>
                <a:gridCol w="5791200">
                  <a:extLst>
                    <a:ext uri="{9D8B030D-6E8A-4147-A177-3AD203B41FA5}">
                      <a16:colId xmlns:a16="http://schemas.microsoft.com/office/drawing/2014/main" val="20000"/>
                    </a:ext>
                  </a:extLst>
                </a:gridCol>
              </a:tblGrid>
              <a:tr h="1311275">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CREATE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nvarchar</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(30)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 FROM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AdventureWorks.Person.Address</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WHERE </a:t>
                      </a:r>
                      <a:r>
                        <a:rPr kumimoji="0" lang="ru-RU"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City</a:t>
                      </a: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 @City</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marT="45742" marB="4574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
        <p:nvSpPr>
          <p:cNvPr id="23564" name="Rectangle 17">
            <a:extLst>
              <a:ext uri="{FF2B5EF4-FFF2-40B4-BE49-F238E27FC236}">
                <a16:creationId xmlns:a16="http://schemas.microsoft.com/office/drawing/2014/main" id="{0A70A352-440A-4E31-B13A-3791564DF3D1}"/>
              </a:ext>
            </a:extLst>
          </p:cNvPr>
          <p:cNvSpPr>
            <a:spLocks noChangeArrowheads="1"/>
          </p:cNvSpPr>
          <p:nvPr/>
        </p:nvSpPr>
        <p:spPr bwMode="auto">
          <a:xfrm>
            <a:off x="2244754" y="4090453"/>
            <a:ext cx="831698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sz="1600" dirty="0">
                <a:latin typeface="Times New Roman" panose="02020603050405020304" pitchFamily="18" charset="0"/>
              </a:rPr>
              <a:t>Let's say we want to change this to do a LIKE instead of an equals. </a:t>
            </a:r>
            <a:endParaRPr lang="ru-RU" altLang="ru-RU" sz="1600" dirty="0">
              <a:latin typeface="Times New Roman" panose="02020603050405020304" pitchFamily="18" charset="0"/>
            </a:endParaRPr>
          </a:p>
          <a:p>
            <a:pPr eaLnBrk="1" hangingPunct="1"/>
            <a:r>
              <a:rPr lang="en-US" altLang="ru-RU" sz="1600" dirty="0">
                <a:latin typeface="Times New Roman" panose="02020603050405020304" pitchFamily="18" charset="0"/>
              </a:rPr>
              <a:t>To change the stored procedure and save the updated code you would use the ALTER PROCEDURE command as follows.</a:t>
            </a:r>
          </a:p>
        </p:txBody>
      </p:sp>
      <p:graphicFrame>
        <p:nvGraphicFramePr>
          <p:cNvPr id="117790" name="Group 30">
            <a:extLst>
              <a:ext uri="{FF2B5EF4-FFF2-40B4-BE49-F238E27FC236}">
                <a16:creationId xmlns:a16="http://schemas.microsoft.com/office/drawing/2014/main" id="{1E04B1CE-BE4F-47E7-9403-11E81EA39812}"/>
              </a:ext>
            </a:extLst>
          </p:cNvPr>
          <p:cNvGraphicFramePr>
            <a:graphicFrameLocks noGrp="1"/>
          </p:cNvGraphicFramePr>
          <p:nvPr>
            <p:extLst>
              <p:ext uri="{D42A27DB-BD31-4B8C-83A1-F6EECF244321}">
                <p14:modId xmlns:p14="http://schemas.microsoft.com/office/powerpoint/2010/main" val="2738081777"/>
              </p:ext>
            </p:extLst>
          </p:nvPr>
        </p:nvGraphicFramePr>
        <p:xfrm>
          <a:off x="2362200" y="4994380"/>
          <a:ext cx="5486400" cy="1311275"/>
        </p:xfrm>
        <a:graphic>
          <a:graphicData uri="http://schemas.openxmlformats.org/drawingml/2006/table">
            <a:tbl>
              <a:tblPr/>
              <a:tblGrid>
                <a:gridCol w="5486400">
                  <a:extLst>
                    <a:ext uri="{9D8B030D-6E8A-4147-A177-3AD203B41FA5}">
                      <a16:colId xmlns:a16="http://schemas.microsoft.com/office/drawing/2014/main" val="20000"/>
                    </a:ext>
                  </a:extLst>
                </a:gridCol>
              </a:tblGrid>
              <a:tr h="1311275">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ALTER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nvarchar</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(30)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 FROM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AdventureWorks.Person.Address</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WHERE City LIKE @City + '%</a:t>
                      </a:r>
                      <a:r>
                        <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rPr>
                        <a:t>‘</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marT="45742" marB="4574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
        <p:nvSpPr>
          <p:cNvPr id="23572" name="Rectangle 29">
            <a:extLst>
              <a:ext uri="{FF2B5EF4-FFF2-40B4-BE49-F238E27FC236}">
                <a16:creationId xmlns:a16="http://schemas.microsoft.com/office/drawing/2014/main" id="{4F123227-3AB4-4D64-9A8A-BDF02015B7B3}"/>
              </a:ext>
            </a:extLst>
          </p:cNvPr>
          <p:cNvSpPr>
            <a:spLocks noChangeArrowheads="1"/>
          </p:cNvSpPr>
          <p:nvPr/>
        </p:nvSpPr>
        <p:spPr bwMode="auto">
          <a:xfrm>
            <a:off x="2362200" y="6367045"/>
            <a:ext cx="844282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sz="1600" dirty="0">
                <a:latin typeface="Times New Roman" panose="02020603050405020304" pitchFamily="18" charset="0"/>
              </a:rPr>
              <a:t>Now the next time that the stored procedure is called by an end user it will use this new logic.</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17">
            <a:extLst>
              <a:ext uri="{FF2B5EF4-FFF2-40B4-BE49-F238E27FC236}">
                <a16:creationId xmlns:a16="http://schemas.microsoft.com/office/drawing/2014/main" id="{F04BD178-A354-4646-BB3E-90163E3D2A2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9085FB3-4A20-4CC0-9B0E-5B2B19D686C4}" type="slidenum">
              <a:rPr lang="en-US" altLang="ru-RU">
                <a:latin typeface="Lucida Sans Unicode" panose="020B0602030504020204" pitchFamily="34" charset="0"/>
              </a:rPr>
              <a:pPr/>
              <a:t>15</a:t>
            </a:fld>
            <a:endParaRPr lang="en-US" altLang="ru-RU">
              <a:latin typeface="Lucida Sans Unicode" panose="020B0602030504020204" pitchFamily="34" charset="0"/>
            </a:endParaRPr>
          </a:p>
        </p:txBody>
      </p:sp>
      <p:sp>
        <p:nvSpPr>
          <p:cNvPr id="114690" name="Rectangle 2">
            <a:extLst>
              <a:ext uri="{FF2B5EF4-FFF2-40B4-BE49-F238E27FC236}">
                <a16:creationId xmlns:a16="http://schemas.microsoft.com/office/drawing/2014/main" id="{F1E1BC3A-9C83-49B7-A366-6A192513D2AA}"/>
              </a:ext>
            </a:extLst>
          </p:cNvPr>
          <p:cNvSpPr>
            <a:spLocks noGrp="1" noChangeArrowheads="1"/>
          </p:cNvSpPr>
          <p:nvPr>
            <p:ph type="title"/>
          </p:nvPr>
        </p:nvSpPr>
        <p:spPr bwMode="auto">
          <a:xfrm>
            <a:off x="1142302" y="782492"/>
            <a:ext cx="9634112" cy="77513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a:bodyPr>
          <a:lstStyle/>
          <a:p>
            <a:pPr eaLnBrk="1" hangingPunct="1">
              <a:defRPr/>
            </a:pPr>
            <a:r>
              <a:rPr lang="en-US" altLang="ru-RU" sz="3200" dirty="0">
                <a:solidFill>
                  <a:srgbClr val="FFC000"/>
                </a:solidFill>
                <a:latin typeface="Times New Roman" panose="02020603050405020304" pitchFamily="18" charset="0"/>
              </a:rPr>
              <a:t>Deleting a SQL Server stored procedure  </a:t>
            </a:r>
            <a:r>
              <a:rPr lang="en-US" altLang="ru-RU" dirty="0">
                <a:solidFill>
                  <a:srgbClr val="FFC000"/>
                </a:solidFill>
                <a:effectLst/>
              </a:rPr>
              <a:t> </a:t>
            </a:r>
            <a:endParaRPr lang="ru-RU" altLang="ru-RU" dirty="0">
              <a:solidFill>
                <a:srgbClr val="FFC000"/>
              </a:solidFill>
              <a:effectLst/>
            </a:endParaRPr>
          </a:p>
        </p:txBody>
      </p:sp>
      <p:sp>
        <p:nvSpPr>
          <p:cNvPr id="24580" name="Rectangle 3">
            <a:extLst>
              <a:ext uri="{FF2B5EF4-FFF2-40B4-BE49-F238E27FC236}">
                <a16:creationId xmlns:a16="http://schemas.microsoft.com/office/drawing/2014/main" id="{BD11B2EA-D9BC-4CB5-9A97-0DD095F56CF5}"/>
              </a:ext>
            </a:extLst>
          </p:cNvPr>
          <p:cNvSpPr>
            <a:spLocks noGrp="1"/>
          </p:cNvSpPr>
          <p:nvPr>
            <p:ph type="body" idx="1"/>
          </p:nvPr>
        </p:nvSpPr>
        <p:spPr>
          <a:xfrm>
            <a:off x="1981200" y="2174147"/>
            <a:ext cx="8229600" cy="1828800"/>
          </a:xfrm>
        </p:spPr>
        <p:txBody>
          <a:bodyPr/>
          <a:lstStyle/>
          <a:p>
            <a:pPr eaLnBrk="1" hangingPunct="1">
              <a:lnSpc>
                <a:spcPct val="80000"/>
              </a:lnSpc>
            </a:pPr>
            <a:r>
              <a:rPr lang="en-US" altLang="ru-RU" b="1" u="sng" dirty="0">
                <a:latin typeface="Times New Roman" panose="02020603050405020304" pitchFamily="18" charset="0"/>
              </a:rPr>
              <a:t>Overview</a:t>
            </a:r>
            <a:br>
              <a:rPr lang="en-US" altLang="ru-RU" b="1" u="sng" dirty="0">
                <a:latin typeface="Times New Roman" panose="02020603050405020304" pitchFamily="18" charset="0"/>
              </a:rPr>
            </a:br>
            <a:r>
              <a:rPr lang="en-US" altLang="ru-RU" dirty="0">
                <a:latin typeface="Times New Roman" panose="02020603050405020304" pitchFamily="18" charset="0"/>
              </a:rPr>
              <a:t>In addition to creating stored procedures there is also the need to delete stored procedures.  This topic shows you how you can delete stored procedures that are no longer needed.</a:t>
            </a:r>
            <a:endParaRPr lang="en-US" altLang="ru-RU" b="1" u="sng" dirty="0">
              <a:latin typeface="Times New Roman" panose="02020603050405020304" pitchFamily="18" charset="0"/>
            </a:endParaRPr>
          </a:p>
          <a:p>
            <a:pPr eaLnBrk="1" hangingPunct="1">
              <a:lnSpc>
                <a:spcPct val="80000"/>
              </a:lnSpc>
            </a:pPr>
            <a:r>
              <a:rPr lang="en-US" altLang="ru-RU" b="1" u="sng" dirty="0">
                <a:latin typeface="Times New Roman" panose="02020603050405020304" pitchFamily="18" charset="0"/>
              </a:rPr>
              <a:t>Explanation</a:t>
            </a:r>
            <a:br>
              <a:rPr lang="en-US" altLang="ru-RU" b="1" u="sng" dirty="0">
                <a:latin typeface="Times New Roman" panose="02020603050405020304" pitchFamily="18" charset="0"/>
              </a:rPr>
            </a:br>
            <a:r>
              <a:rPr lang="en-US" altLang="ru-RU" dirty="0">
                <a:latin typeface="Times New Roman" panose="02020603050405020304" pitchFamily="18" charset="0"/>
              </a:rPr>
              <a:t>The syntax is very straightforward to drop a stored procedure, here are some examples.</a:t>
            </a:r>
            <a:endParaRPr lang="ru-RU" altLang="ru-RU" dirty="0">
              <a:latin typeface="Times New Roman" panose="02020603050405020304" pitchFamily="18" charset="0"/>
            </a:endParaRPr>
          </a:p>
        </p:txBody>
      </p:sp>
      <p:sp>
        <p:nvSpPr>
          <p:cNvPr id="24581" name="Rectangle 4">
            <a:extLst>
              <a:ext uri="{FF2B5EF4-FFF2-40B4-BE49-F238E27FC236}">
                <a16:creationId xmlns:a16="http://schemas.microsoft.com/office/drawing/2014/main" id="{C29B8E04-B099-43BD-9796-7F73590D2DBA}"/>
              </a:ext>
            </a:extLst>
          </p:cNvPr>
          <p:cNvSpPr>
            <a:spLocks noChangeArrowheads="1"/>
          </p:cNvSpPr>
          <p:nvPr/>
        </p:nvSpPr>
        <p:spPr bwMode="auto">
          <a:xfrm>
            <a:off x="2108433" y="4226056"/>
            <a:ext cx="7435850" cy="855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b="1" dirty="0"/>
              <a:t>Dropping Single Stored Procedure</a:t>
            </a:r>
            <a:endParaRPr lang="ru-RU" altLang="ru-RU" dirty="0"/>
          </a:p>
          <a:p>
            <a:pPr eaLnBrk="1" hangingPunct="1"/>
            <a:r>
              <a:rPr lang="en-US" altLang="ru-RU" sz="1600" dirty="0"/>
              <a:t>To drop a single stored procedure you use the DROP PROCEDURE or DROP PROC command as follows.</a:t>
            </a:r>
          </a:p>
        </p:txBody>
      </p:sp>
      <p:graphicFrame>
        <p:nvGraphicFramePr>
          <p:cNvPr id="114706" name="Group 18">
            <a:extLst>
              <a:ext uri="{FF2B5EF4-FFF2-40B4-BE49-F238E27FC236}">
                <a16:creationId xmlns:a16="http://schemas.microsoft.com/office/drawing/2014/main" id="{39DCCFC8-D9DF-420F-98A0-D215960B5BC3}"/>
              </a:ext>
            </a:extLst>
          </p:cNvPr>
          <p:cNvGraphicFramePr>
            <a:graphicFrameLocks noGrp="1"/>
          </p:cNvGraphicFramePr>
          <p:nvPr>
            <p:extLst>
              <p:ext uri="{D42A27DB-BD31-4B8C-83A1-F6EECF244321}">
                <p14:modId xmlns:p14="http://schemas.microsoft.com/office/powerpoint/2010/main" val="2097226812"/>
              </p:ext>
            </p:extLst>
          </p:nvPr>
        </p:nvGraphicFramePr>
        <p:xfrm>
          <a:off x="2202809" y="5178906"/>
          <a:ext cx="6781800" cy="1554462"/>
        </p:xfrm>
        <a:graphic>
          <a:graphicData uri="http://schemas.openxmlformats.org/drawingml/2006/table">
            <a:tbl>
              <a:tblPr/>
              <a:tblGrid>
                <a:gridCol w="6781800">
                  <a:extLst>
                    <a:ext uri="{9D8B030D-6E8A-4147-A177-3AD203B41FA5}">
                      <a16:colId xmlns:a16="http://schemas.microsoft.com/office/drawing/2014/main" val="20000"/>
                    </a:ext>
                  </a:extLst>
                </a:gridCol>
              </a:tblGrid>
              <a:tr h="1554163">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DROP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or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DROP PROC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or DROP PROC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dbo.uspGetAddress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a:t>
                      </a:r>
                      <a:r>
                        <a:rPr kumimoji="0" lang="en-US" altLang="ru-RU" sz="1600" b="0" i="0" u="none" strike="noStrike" cap="none" normalizeH="0" baseline="0" dirty="0">
                          <a:ln>
                            <a:noFill/>
                          </a:ln>
                          <a:solidFill>
                            <a:srgbClr val="008000"/>
                          </a:solidFill>
                          <a:effectLst/>
                          <a:latin typeface="Arial Unicode MS" panose="020B0604020202020204" pitchFamily="34" charset="-128"/>
                          <a:ea typeface="Times New Roman" panose="02020603050405020304" pitchFamily="18" charset="0"/>
                          <a:cs typeface="Courier New" panose="02070309020205020404" pitchFamily="49" charset="0"/>
                        </a:rPr>
                        <a:t>-- also specify the schema</a:t>
                      </a:r>
                      <a:endPar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marT="45711" marB="45711"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17">
            <a:extLst>
              <a:ext uri="{FF2B5EF4-FFF2-40B4-BE49-F238E27FC236}">
                <a16:creationId xmlns:a16="http://schemas.microsoft.com/office/drawing/2014/main" id="{EA46AF0E-A6F8-436A-87A1-E71BDB48C63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63C7D4A-DF97-4AFD-9F8B-6C1ECEA0D48B}" type="slidenum">
              <a:rPr lang="en-US" altLang="ru-RU">
                <a:latin typeface="Lucida Sans Unicode" panose="020B0602030504020204" pitchFamily="34" charset="0"/>
              </a:rPr>
              <a:pPr/>
              <a:t>16</a:t>
            </a:fld>
            <a:endParaRPr lang="en-US" altLang="ru-RU">
              <a:latin typeface="Lucida Sans Unicode" panose="020B0602030504020204" pitchFamily="34" charset="0"/>
            </a:endParaRPr>
          </a:p>
        </p:txBody>
      </p:sp>
      <p:sp>
        <p:nvSpPr>
          <p:cNvPr id="115714" name="Rectangle 2">
            <a:extLst>
              <a:ext uri="{FF2B5EF4-FFF2-40B4-BE49-F238E27FC236}">
                <a16:creationId xmlns:a16="http://schemas.microsoft.com/office/drawing/2014/main" id="{BF434974-6F10-44E1-956D-DAAE763E980D}"/>
              </a:ext>
            </a:extLst>
          </p:cNvPr>
          <p:cNvSpPr>
            <a:spLocks noGrp="1" noChangeArrowheads="1"/>
          </p:cNvSpPr>
          <p:nvPr>
            <p:ph type="title"/>
          </p:nvPr>
        </p:nvSpPr>
        <p:spPr bwMode="auto">
          <a:xfrm>
            <a:off x="581192" y="702156"/>
            <a:ext cx="11029616" cy="874974"/>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a:bodyPr>
          <a:lstStyle/>
          <a:p>
            <a:pPr algn="ctr" eaLnBrk="1" hangingPunct="1">
              <a:defRPr/>
            </a:pPr>
            <a:r>
              <a:rPr lang="en-US" altLang="ru-RU" sz="3600" dirty="0">
                <a:solidFill>
                  <a:srgbClr val="FFC000"/>
                </a:solidFill>
                <a:latin typeface="Times New Roman" panose="02020603050405020304" pitchFamily="18" charset="0"/>
              </a:rPr>
              <a:t>Dropping Multiple Stored Procedures</a:t>
            </a:r>
            <a:endParaRPr lang="ru-RU" altLang="ru-RU" sz="3600" dirty="0">
              <a:solidFill>
                <a:srgbClr val="FFC000"/>
              </a:solidFill>
              <a:latin typeface="Times New Roman" panose="02020603050405020304" pitchFamily="18" charset="0"/>
            </a:endParaRPr>
          </a:p>
        </p:txBody>
      </p:sp>
      <p:sp>
        <p:nvSpPr>
          <p:cNvPr id="25604" name="Rectangle 3">
            <a:extLst>
              <a:ext uri="{FF2B5EF4-FFF2-40B4-BE49-F238E27FC236}">
                <a16:creationId xmlns:a16="http://schemas.microsoft.com/office/drawing/2014/main" id="{AC541772-AD52-44B4-90BB-A74E7BEB4BFC}"/>
              </a:ext>
            </a:extLst>
          </p:cNvPr>
          <p:cNvSpPr>
            <a:spLocks noGrp="1"/>
          </p:cNvSpPr>
          <p:nvPr>
            <p:ph type="body" idx="1"/>
          </p:nvPr>
        </p:nvSpPr>
        <p:spPr>
          <a:xfrm>
            <a:off x="2049710" y="2590799"/>
            <a:ext cx="7772400" cy="1109662"/>
          </a:xfrm>
        </p:spPr>
        <p:txBody>
          <a:bodyPr/>
          <a:lstStyle/>
          <a:p>
            <a:pPr eaLnBrk="1" hangingPunct="1"/>
            <a:r>
              <a:rPr lang="en-US" altLang="ru-RU" sz="2000" dirty="0">
                <a:latin typeface="Times New Roman" panose="02020603050405020304" pitchFamily="18" charset="0"/>
              </a:rPr>
              <a:t>To drop multiple stored procedures with one command you specify each procedure separated by a comma as shown below.</a:t>
            </a:r>
            <a:endParaRPr lang="ru-RU" altLang="ru-RU" sz="2000" dirty="0">
              <a:latin typeface="Times New Roman" panose="02020603050405020304" pitchFamily="18" charset="0"/>
            </a:endParaRPr>
          </a:p>
        </p:txBody>
      </p:sp>
      <p:graphicFrame>
        <p:nvGraphicFramePr>
          <p:cNvPr id="115728" name="Group 16">
            <a:extLst>
              <a:ext uri="{FF2B5EF4-FFF2-40B4-BE49-F238E27FC236}">
                <a16:creationId xmlns:a16="http://schemas.microsoft.com/office/drawing/2014/main" id="{DCDDB69D-DFBC-4930-81B4-B27AB27CB679}"/>
              </a:ext>
            </a:extLst>
          </p:cNvPr>
          <p:cNvGraphicFramePr>
            <a:graphicFrameLocks noGrp="1"/>
          </p:cNvGraphicFramePr>
          <p:nvPr>
            <p:extLst>
              <p:ext uri="{D42A27DB-BD31-4B8C-83A1-F6EECF244321}">
                <p14:modId xmlns:p14="http://schemas.microsoft.com/office/powerpoint/2010/main" val="3276170898"/>
              </p:ext>
            </p:extLst>
          </p:nvPr>
        </p:nvGraphicFramePr>
        <p:xfrm>
          <a:off x="2278310" y="4267201"/>
          <a:ext cx="7315200" cy="2209800"/>
        </p:xfrm>
        <a:graphic>
          <a:graphicData uri="http://schemas.openxmlformats.org/drawingml/2006/table">
            <a:tbl>
              <a:tblPr/>
              <a:tblGrid>
                <a:gridCol w="7315200">
                  <a:extLst>
                    <a:ext uri="{9D8B030D-6E8A-4147-A177-3AD203B41FA5}">
                      <a16:colId xmlns:a16="http://schemas.microsoft.com/office/drawing/2014/main" val="20000"/>
                    </a:ext>
                  </a:extLst>
                </a:gridCol>
              </a:tblGrid>
              <a:tr h="2209800">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DROP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uspInsertAddress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uspDeleteAddress</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or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DROP PROC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uspInsertAddress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uspDeleteAddress</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17">
            <a:extLst>
              <a:ext uri="{FF2B5EF4-FFF2-40B4-BE49-F238E27FC236}">
                <a16:creationId xmlns:a16="http://schemas.microsoft.com/office/drawing/2014/main" id="{C92665BE-CD4E-4D0E-8F6F-44E9A1BE46B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6474500-4A1C-4BB8-AA08-F297897DEFC3}" type="slidenum">
              <a:rPr lang="en-US" altLang="ru-RU">
                <a:latin typeface="Lucida Sans Unicode" panose="020B0602030504020204" pitchFamily="34" charset="0"/>
              </a:rPr>
              <a:pPr/>
              <a:t>17</a:t>
            </a:fld>
            <a:endParaRPr lang="en-US" altLang="ru-RU">
              <a:latin typeface="Lucida Sans Unicode" panose="020B0602030504020204" pitchFamily="34" charset="0"/>
            </a:endParaRPr>
          </a:p>
        </p:txBody>
      </p:sp>
      <p:sp>
        <p:nvSpPr>
          <p:cNvPr id="101378" name="Rectangle 2">
            <a:extLst>
              <a:ext uri="{FF2B5EF4-FFF2-40B4-BE49-F238E27FC236}">
                <a16:creationId xmlns:a16="http://schemas.microsoft.com/office/drawing/2014/main" id="{9FDD6571-15B1-49DA-8AFA-8DA32AC683E7}"/>
              </a:ext>
            </a:extLst>
          </p:cNvPr>
          <p:cNvSpPr>
            <a:spLocks noGrp="1" noChangeArrowheads="1"/>
          </p:cNvSpPr>
          <p:nvPr>
            <p:ph type="title"/>
          </p:nvPr>
        </p:nvSpPr>
        <p:spPr bwMode="auto">
          <a:xfrm>
            <a:off x="581192" y="702156"/>
            <a:ext cx="11029616" cy="94208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a:bodyPr>
          <a:lstStyle/>
          <a:p>
            <a:pPr algn="ctr" eaLnBrk="1" hangingPunct="1">
              <a:defRPr/>
            </a:pPr>
            <a:r>
              <a:rPr lang="en-US" altLang="ru-RU" dirty="0">
                <a:solidFill>
                  <a:srgbClr val="FFC000"/>
                </a:solidFill>
                <a:latin typeface="Times New Roman" panose="02020603050405020304" pitchFamily="18" charset="0"/>
              </a:rPr>
              <a:t>Using </a:t>
            </a:r>
            <a:r>
              <a:rPr lang="en-US" altLang="ru-RU" dirty="0">
                <a:solidFill>
                  <a:srgbClr val="FFC000"/>
                </a:solidFill>
                <a:latin typeface="Calibri" panose="020F0502020204030204" pitchFamily="34" charset="0"/>
              </a:rPr>
              <a:t>TRY CATCH</a:t>
            </a:r>
            <a:r>
              <a:rPr lang="en-US" altLang="ru-RU" dirty="0">
                <a:solidFill>
                  <a:srgbClr val="FFC000"/>
                </a:solidFill>
                <a:latin typeface="Times New Roman" panose="02020603050405020304" pitchFamily="18" charset="0"/>
              </a:rPr>
              <a:t> in SQL Server stored procedures</a:t>
            </a:r>
            <a:r>
              <a:rPr lang="en-US" altLang="ru-RU" dirty="0">
                <a:solidFill>
                  <a:srgbClr val="FFC000"/>
                </a:solidFill>
                <a:effectLst/>
              </a:rPr>
              <a:t>   </a:t>
            </a:r>
            <a:endParaRPr lang="ru-RU" altLang="ru-RU" dirty="0">
              <a:solidFill>
                <a:srgbClr val="FFC000"/>
              </a:solidFill>
              <a:effectLst/>
            </a:endParaRPr>
          </a:p>
        </p:txBody>
      </p:sp>
      <p:sp>
        <p:nvSpPr>
          <p:cNvPr id="26628" name="Rectangle 3">
            <a:extLst>
              <a:ext uri="{FF2B5EF4-FFF2-40B4-BE49-F238E27FC236}">
                <a16:creationId xmlns:a16="http://schemas.microsoft.com/office/drawing/2014/main" id="{031B4321-BD8C-477E-A7B9-DEE65A6B72AF}"/>
              </a:ext>
            </a:extLst>
          </p:cNvPr>
          <p:cNvSpPr>
            <a:spLocks noGrp="1"/>
          </p:cNvSpPr>
          <p:nvPr>
            <p:ph type="body" idx="1"/>
          </p:nvPr>
        </p:nvSpPr>
        <p:spPr>
          <a:xfrm>
            <a:off x="1888921" y="1942051"/>
            <a:ext cx="8229600" cy="4635500"/>
          </a:xfrm>
        </p:spPr>
        <p:txBody>
          <a:bodyPr/>
          <a:lstStyle/>
          <a:p>
            <a:pPr eaLnBrk="1" hangingPunct="1"/>
            <a:r>
              <a:rPr lang="en-US" altLang="ru-RU" sz="2300" b="1" u="sng" dirty="0">
                <a:latin typeface="Times New Roman" panose="02020603050405020304" pitchFamily="18" charset="0"/>
              </a:rPr>
              <a:t>Overview</a:t>
            </a:r>
            <a:br>
              <a:rPr lang="en-US" altLang="ru-RU" sz="2300" dirty="0">
                <a:latin typeface="Times New Roman" panose="02020603050405020304" pitchFamily="18" charset="0"/>
              </a:rPr>
            </a:br>
            <a:r>
              <a:rPr lang="en-US" altLang="ru-RU" sz="2300" dirty="0">
                <a:latin typeface="Times New Roman" panose="02020603050405020304" pitchFamily="18" charset="0"/>
              </a:rPr>
              <a:t>A great new option that was added in SQL Server 2005 was the ability to use the </a:t>
            </a:r>
            <a:r>
              <a:rPr lang="en-US" altLang="ru-RU" sz="2300" dirty="0">
                <a:latin typeface="Calibri" panose="020F0502020204030204" pitchFamily="34" charset="0"/>
              </a:rPr>
              <a:t>TRY..CATCH</a:t>
            </a:r>
            <a:r>
              <a:rPr lang="en-US" altLang="ru-RU" sz="2300" dirty="0">
                <a:latin typeface="Times New Roman" panose="02020603050405020304" pitchFamily="18" charset="0"/>
              </a:rPr>
              <a:t> paradigm that exists in other development languages.  Doing error handling in SQL Server has not always been the easiest thing, so this option definitely makes it much easier to code for and handle errors.</a:t>
            </a:r>
            <a:endParaRPr lang="en-US" altLang="ru-RU" sz="2300" b="1" u="sng" dirty="0">
              <a:latin typeface="Times New Roman" panose="02020603050405020304" pitchFamily="18" charset="0"/>
            </a:endParaRPr>
          </a:p>
          <a:p>
            <a:pPr eaLnBrk="1" hangingPunct="1"/>
            <a:r>
              <a:rPr lang="en-US" altLang="ru-RU" sz="2300" b="1" u="sng" dirty="0">
                <a:latin typeface="Times New Roman" panose="02020603050405020304" pitchFamily="18" charset="0"/>
              </a:rPr>
              <a:t>Explanation</a:t>
            </a:r>
            <a:br>
              <a:rPr lang="en-US" altLang="ru-RU" sz="2300" dirty="0">
                <a:latin typeface="Times New Roman" panose="02020603050405020304" pitchFamily="18" charset="0"/>
              </a:rPr>
            </a:br>
            <a:r>
              <a:rPr lang="en-US" altLang="ru-RU" sz="2300" dirty="0">
                <a:latin typeface="Times New Roman" panose="02020603050405020304" pitchFamily="18" charset="0"/>
              </a:rPr>
              <a:t>If you are not familiar with the </a:t>
            </a:r>
            <a:r>
              <a:rPr lang="en-US" altLang="ru-RU" sz="2300" dirty="0">
                <a:latin typeface="Calibri" panose="020F0502020204030204" pitchFamily="34" charset="0"/>
              </a:rPr>
              <a:t>TRY...CATCH</a:t>
            </a:r>
            <a:r>
              <a:rPr lang="en-US" altLang="ru-RU" sz="2300" dirty="0">
                <a:latin typeface="Times New Roman" panose="02020603050405020304" pitchFamily="18" charset="0"/>
              </a:rPr>
              <a:t> paradigm it is basically two blocks of code with your stored procedures that lets you execute some code, this is the Try section and if there are errors they are handled in the Catch section.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17">
            <a:extLst>
              <a:ext uri="{FF2B5EF4-FFF2-40B4-BE49-F238E27FC236}">
                <a16:creationId xmlns:a16="http://schemas.microsoft.com/office/drawing/2014/main" id="{063DCD37-495A-4AB5-8F5F-F40BA3CA031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C4BA34C-A686-479A-94CC-A2072A870F59}" type="slidenum">
              <a:rPr lang="en-US" altLang="ru-RU">
                <a:latin typeface="Lucida Sans Unicode" panose="020B0602030504020204" pitchFamily="34" charset="0"/>
              </a:rPr>
              <a:pPr/>
              <a:t>18</a:t>
            </a:fld>
            <a:endParaRPr lang="en-US" altLang="ru-RU">
              <a:latin typeface="Lucida Sans Unicode" panose="020B0602030504020204" pitchFamily="34" charset="0"/>
            </a:endParaRPr>
          </a:p>
        </p:txBody>
      </p:sp>
      <p:sp>
        <p:nvSpPr>
          <p:cNvPr id="27651" name="Rectangle 3">
            <a:extLst>
              <a:ext uri="{FF2B5EF4-FFF2-40B4-BE49-F238E27FC236}">
                <a16:creationId xmlns:a16="http://schemas.microsoft.com/office/drawing/2014/main" id="{114CABC3-D0E7-4E99-94EF-F7CF5E506A18}"/>
              </a:ext>
            </a:extLst>
          </p:cNvPr>
          <p:cNvSpPr>
            <a:spLocks noGrp="1"/>
          </p:cNvSpPr>
          <p:nvPr>
            <p:ph type="body" idx="1"/>
          </p:nvPr>
        </p:nvSpPr>
        <p:spPr>
          <a:xfrm>
            <a:off x="637563" y="2046914"/>
            <a:ext cx="10461072" cy="1166768"/>
          </a:xfrm>
        </p:spPr>
        <p:txBody>
          <a:bodyPr/>
          <a:lstStyle/>
          <a:p>
            <a:pPr eaLnBrk="1" hangingPunct="1">
              <a:lnSpc>
                <a:spcPct val="90000"/>
              </a:lnSpc>
            </a:pPr>
            <a:r>
              <a:rPr lang="en-US" altLang="ru-RU" sz="2000" dirty="0">
                <a:latin typeface="Times New Roman" panose="02020603050405020304" pitchFamily="18" charset="0"/>
              </a:rPr>
              <a:t>Let's take a look at an example of how this can be done.  As you can see we are using a basic SELECT statement that is contained within the </a:t>
            </a:r>
            <a:r>
              <a:rPr lang="en-US" altLang="ru-RU" sz="2000" dirty="0">
                <a:latin typeface="Calibri" panose="020F0502020204030204" pitchFamily="34" charset="0"/>
              </a:rPr>
              <a:t>TRY </a:t>
            </a:r>
            <a:r>
              <a:rPr lang="en-US" altLang="ru-RU" sz="2000" dirty="0">
                <a:latin typeface="Times New Roman" panose="02020603050405020304" pitchFamily="18" charset="0"/>
              </a:rPr>
              <a:t>section, but for some reason if this fails it will run the code in the </a:t>
            </a:r>
            <a:r>
              <a:rPr lang="en-US" altLang="ru-RU" sz="2000" dirty="0">
                <a:latin typeface="Calibri" panose="020F0502020204030204" pitchFamily="34" charset="0"/>
              </a:rPr>
              <a:t>CATCH </a:t>
            </a:r>
            <a:r>
              <a:rPr lang="en-US" altLang="ru-RU" sz="2000" dirty="0">
                <a:latin typeface="Times New Roman" panose="02020603050405020304" pitchFamily="18" charset="0"/>
              </a:rPr>
              <a:t>section and return the error information.</a:t>
            </a:r>
            <a:endParaRPr lang="ru-RU" altLang="ru-RU" sz="2000" dirty="0">
              <a:latin typeface="Times New Roman" panose="02020603050405020304" pitchFamily="18" charset="0"/>
            </a:endParaRPr>
          </a:p>
        </p:txBody>
      </p:sp>
      <p:graphicFrame>
        <p:nvGraphicFramePr>
          <p:cNvPr id="102414" name="Group 14">
            <a:extLst>
              <a:ext uri="{FF2B5EF4-FFF2-40B4-BE49-F238E27FC236}">
                <a16:creationId xmlns:a16="http://schemas.microsoft.com/office/drawing/2014/main" id="{F39641BF-F621-4E28-93E4-E390494D4E8F}"/>
              </a:ext>
            </a:extLst>
          </p:cNvPr>
          <p:cNvGraphicFramePr>
            <a:graphicFrameLocks noGrp="1"/>
          </p:cNvGraphicFramePr>
          <p:nvPr>
            <p:extLst>
              <p:ext uri="{D42A27DB-BD31-4B8C-83A1-F6EECF244321}">
                <p14:modId xmlns:p14="http://schemas.microsoft.com/office/powerpoint/2010/main" val="1214243670"/>
              </p:ext>
            </p:extLst>
          </p:nvPr>
        </p:nvGraphicFramePr>
        <p:xfrm>
          <a:off x="2362200" y="3276601"/>
          <a:ext cx="7467600" cy="3352800"/>
        </p:xfrm>
        <a:graphic>
          <a:graphicData uri="http://schemas.openxmlformats.org/drawingml/2006/table">
            <a:tbl>
              <a:tblPr/>
              <a:tblGrid>
                <a:gridCol w="7467600">
                  <a:extLst>
                    <a:ext uri="{9D8B030D-6E8A-4147-A177-3AD203B41FA5}">
                      <a16:colId xmlns:a16="http://schemas.microsoft.com/office/drawing/2014/main" val="20000"/>
                    </a:ext>
                  </a:extLst>
                </a:gridCol>
              </a:tblGrid>
              <a:tr h="3352800">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CREATE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uspTryCatchTest</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BEGIN TRY</a:t>
                      </a:r>
                      <a:r>
                        <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rPr>
                        <a:t>    </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SELECT 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END TRY</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BEGIN CATCH</a:t>
                      </a:r>
                      <a:r>
                        <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rPr>
                        <a:t>    </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SELECT ERROR_NUMBER() AS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ErrorNumber</a:t>
                      </a:r>
                      <a:r>
                        <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rPr>
                        <a:t>     </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,ERROR_SEVERITY() AS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ErrorSeverity</a:t>
                      </a:r>
                      <a:r>
                        <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rPr>
                        <a:t>     </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,ERROR_STATE() AS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ErrorState</a:t>
                      </a:r>
                      <a:r>
                        <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rPr>
                        <a:t>     </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,ERROR_PROCEDURE() AS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ErrorProcedure</a:t>
                      </a:r>
                      <a:r>
                        <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rPr>
                        <a:t>     </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,ERROR_LINE() AS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ErrorLine</a:t>
                      </a:r>
                      <a:r>
                        <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rPr>
                        <a:t>     </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,ERROR_MESSAGE() AS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ErrorMessage</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END CATCH</a:t>
                      </a:r>
                      <a:endPar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
        <p:nvSpPr>
          <p:cNvPr id="2" name="TextBox 1">
            <a:extLst>
              <a:ext uri="{FF2B5EF4-FFF2-40B4-BE49-F238E27FC236}">
                <a16:creationId xmlns:a16="http://schemas.microsoft.com/office/drawing/2014/main" id="{344DCDB8-431F-40D8-9B72-34A29AF4C864}"/>
              </a:ext>
            </a:extLst>
          </p:cNvPr>
          <p:cNvSpPr txBox="1"/>
          <p:nvPr/>
        </p:nvSpPr>
        <p:spPr>
          <a:xfrm>
            <a:off x="1073791" y="914400"/>
            <a:ext cx="9940954" cy="523220"/>
          </a:xfrm>
          <a:prstGeom prst="rect">
            <a:avLst/>
          </a:prstGeom>
          <a:noFill/>
        </p:spPr>
        <p:txBody>
          <a:bodyPr wrap="square" rtlCol="0">
            <a:spAutoFit/>
          </a:bodyPr>
          <a:lstStyle/>
          <a:p>
            <a:pPr algn="ctr"/>
            <a:r>
              <a:rPr lang="en-US" altLang="ru-RU" sz="2800" dirty="0">
                <a:solidFill>
                  <a:srgbClr val="FFC000"/>
                </a:solidFill>
                <a:latin typeface="Times New Roman" panose="02020603050405020304" pitchFamily="18" charset="0"/>
              </a:rPr>
              <a:t>Using </a:t>
            </a:r>
            <a:r>
              <a:rPr lang="en-US" altLang="ru-RU" sz="2800" dirty="0">
                <a:solidFill>
                  <a:srgbClr val="FFC000"/>
                </a:solidFill>
                <a:latin typeface="Calibri" panose="020F0502020204030204" pitchFamily="34" charset="0"/>
              </a:rPr>
              <a:t>TRY CATCH</a:t>
            </a:r>
            <a:r>
              <a:rPr lang="en-US" altLang="ru-RU" sz="2800" dirty="0">
                <a:solidFill>
                  <a:srgbClr val="FFC000"/>
                </a:solidFill>
                <a:latin typeface="Times New Roman" panose="02020603050405020304" pitchFamily="18" charset="0"/>
              </a:rPr>
              <a:t> in SQL Server stored procedures</a:t>
            </a:r>
            <a:r>
              <a:rPr lang="en-US" altLang="ru-RU" sz="2800" dirty="0">
                <a:solidFill>
                  <a:srgbClr val="FFC000"/>
                </a:solidFill>
                <a:effectLst/>
              </a:rPr>
              <a:t> </a:t>
            </a:r>
            <a:r>
              <a:rPr lang="en-US" altLang="ru-RU" dirty="0">
                <a:solidFill>
                  <a:srgbClr val="FFC000"/>
                </a:solidFill>
                <a:effectLst/>
              </a:rPr>
              <a:t>  </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17">
            <a:extLst>
              <a:ext uri="{FF2B5EF4-FFF2-40B4-BE49-F238E27FC236}">
                <a16:creationId xmlns:a16="http://schemas.microsoft.com/office/drawing/2014/main" id="{D32F1E2B-B71F-4C3A-B0BF-1D8B880156F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7B47A47-7DAB-418F-83BA-BEB7FD79E0F1}" type="slidenum">
              <a:rPr lang="en-US" altLang="ru-RU">
                <a:latin typeface="Lucida Sans Unicode" panose="020B0602030504020204" pitchFamily="34" charset="0"/>
              </a:rPr>
              <a:pPr/>
              <a:t>19</a:t>
            </a:fld>
            <a:endParaRPr lang="en-US" altLang="ru-RU">
              <a:latin typeface="Lucida Sans Unicode" panose="020B0602030504020204" pitchFamily="34" charset="0"/>
            </a:endParaRPr>
          </a:p>
        </p:txBody>
      </p:sp>
      <p:sp>
        <p:nvSpPr>
          <p:cNvPr id="107522" name="Rectangle 2">
            <a:extLst>
              <a:ext uri="{FF2B5EF4-FFF2-40B4-BE49-F238E27FC236}">
                <a16:creationId xmlns:a16="http://schemas.microsoft.com/office/drawing/2014/main" id="{F4239240-FF1C-4F88-BA71-1CAF458040E5}"/>
              </a:ext>
            </a:extLst>
          </p:cNvPr>
          <p:cNvSpPr>
            <a:spLocks noGrp="1" noChangeArrowheads="1"/>
          </p:cNvSpPr>
          <p:nvPr>
            <p:ph type="title"/>
          </p:nvPr>
        </p:nvSpPr>
        <p:spPr bwMode="auto">
          <a:xfrm>
            <a:off x="823518" y="671119"/>
            <a:ext cx="10551953" cy="99199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fontScale="90000"/>
          </a:bodyPr>
          <a:lstStyle/>
          <a:p>
            <a:pPr algn="ctr" eaLnBrk="1" hangingPunct="1">
              <a:defRPr/>
            </a:pPr>
            <a:r>
              <a:rPr lang="en-US" altLang="ru-RU" dirty="0">
                <a:solidFill>
                  <a:srgbClr val="FFC000"/>
                </a:solidFill>
                <a:latin typeface="Times New Roman" panose="02020603050405020304" pitchFamily="18" charset="0"/>
              </a:rPr>
              <a:t>Reducing amount of network data for SQL Server stored procedures</a:t>
            </a:r>
            <a:r>
              <a:rPr lang="en-US" altLang="ru-RU" sz="3700" dirty="0">
                <a:solidFill>
                  <a:srgbClr val="FFC000"/>
                </a:solidFill>
              </a:rPr>
              <a:t>   </a:t>
            </a:r>
            <a:endParaRPr lang="ru-RU" altLang="ru-RU" sz="3700" dirty="0">
              <a:solidFill>
                <a:srgbClr val="FFC000"/>
              </a:solidFill>
            </a:endParaRPr>
          </a:p>
        </p:txBody>
      </p:sp>
      <p:sp>
        <p:nvSpPr>
          <p:cNvPr id="32772" name="Rectangle 3">
            <a:extLst>
              <a:ext uri="{FF2B5EF4-FFF2-40B4-BE49-F238E27FC236}">
                <a16:creationId xmlns:a16="http://schemas.microsoft.com/office/drawing/2014/main" id="{527B329E-7241-4F20-918E-D3504B243EF0}"/>
              </a:ext>
            </a:extLst>
          </p:cNvPr>
          <p:cNvSpPr>
            <a:spLocks noGrp="1"/>
          </p:cNvSpPr>
          <p:nvPr>
            <p:ph type="body" idx="1"/>
          </p:nvPr>
        </p:nvSpPr>
        <p:spPr/>
        <p:txBody>
          <a:bodyPr>
            <a:normAutofit fontScale="92500"/>
          </a:bodyPr>
          <a:lstStyle/>
          <a:p>
            <a:pPr eaLnBrk="1" hangingPunct="1"/>
            <a:r>
              <a:rPr lang="en-US" altLang="ru-RU" sz="2000" b="1" u="sng" dirty="0">
                <a:latin typeface="Times New Roman" panose="02020603050405020304" pitchFamily="18" charset="0"/>
              </a:rPr>
              <a:t>Overview</a:t>
            </a:r>
            <a:br>
              <a:rPr lang="en-US" altLang="ru-RU" sz="2000" b="1" u="sng" dirty="0">
                <a:latin typeface="Times New Roman" panose="02020603050405020304" pitchFamily="18" charset="0"/>
              </a:rPr>
            </a:br>
            <a:r>
              <a:rPr lang="en-US" altLang="ru-RU" sz="2000" dirty="0">
                <a:latin typeface="Times New Roman" panose="02020603050405020304" pitchFamily="18" charset="0"/>
              </a:rPr>
              <a:t>There are many tricks that can be used when you write T-SQL code.  One of these is to reduce the amount of network data for each statement that occurs within your stored procedures.  Every time a SQL statement is executed it returns the number of rows that were affected.  By using "SET NOCOUNT ON" within your stored procedure you can shut off these messages and reduce some of the traffic.</a:t>
            </a:r>
            <a:endParaRPr lang="en-US" altLang="ru-RU" sz="2000" b="1" u="sng" dirty="0">
              <a:latin typeface="Times New Roman" panose="02020603050405020304" pitchFamily="18" charset="0"/>
            </a:endParaRPr>
          </a:p>
          <a:p>
            <a:pPr eaLnBrk="1" hangingPunct="1"/>
            <a:endParaRPr lang="en-US" altLang="ru-RU" sz="2000" b="1" u="sng" dirty="0">
              <a:latin typeface="Times New Roman" panose="02020603050405020304" pitchFamily="18" charset="0"/>
            </a:endParaRPr>
          </a:p>
          <a:p>
            <a:pPr eaLnBrk="1" hangingPunct="1"/>
            <a:r>
              <a:rPr lang="en-US" altLang="ru-RU" sz="2000" b="1" u="sng" dirty="0">
                <a:latin typeface="Times New Roman" panose="02020603050405020304" pitchFamily="18" charset="0"/>
              </a:rPr>
              <a:t>Explanation</a:t>
            </a:r>
            <a:br>
              <a:rPr lang="en-US" altLang="ru-RU" sz="2000" b="1" u="sng" dirty="0">
                <a:latin typeface="Times New Roman" panose="02020603050405020304" pitchFamily="18" charset="0"/>
              </a:rPr>
            </a:br>
            <a:r>
              <a:rPr lang="en-US" altLang="ru-RU" sz="2000" dirty="0">
                <a:latin typeface="Times New Roman" panose="02020603050405020304" pitchFamily="18" charset="0"/>
              </a:rPr>
              <a:t>As mentioned above there is not really any reason to return messages about what is </a:t>
            </a:r>
            <a:r>
              <a:rPr lang="en-US" altLang="ru-RU" sz="2000" dirty="0" err="1">
                <a:latin typeface="Times New Roman" panose="02020603050405020304" pitchFamily="18" charset="0"/>
              </a:rPr>
              <a:t>occuring</a:t>
            </a:r>
            <a:r>
              <a:rPr lang="en-US" altLang="ru-RU" sz="2000" dirty="0">
                <a:latin typeface="Times New Roman" panose="02020603050405020304" pitchFamily="18" charset="0"/>
              </a:rPr>
              <a:t> within SQL Server when you run a stored procedure.  If you are running things from a query window, this may be useful, but most end users that run stored procedures through an application would never see these messages.</a:t>
            </a:r>
            <a:r>
              <a:rPr lang="en-US" altLang="ru-RU" sz="2300" dirty="0"/>
              <a:t>  </a:t>
            </a:r>
            <a:endParaRPr lang="ru-RU" altLang="ru-RU" sz="2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CB3F013-7302-4145-94CA-2DB684FCB215}"/>
              </a:ext>
            </a:extLst>
          </p:cNvPr>
          <p:cNvSpPr>
            <a:spLocks noGrp="1"/>
          </p:cNvSpPr>
          <p:nvPr>
            <p:ph type="title"/>
          </p:nvPr>
        </p:nvSpPr>
        <p:spPr>
          <a:xfrm>
            <a:off x="581192" y="702156"/>
            <a:ext cx="11029616" cy="791084"/>
          </a:xfrm>
        </p:spPr>
        <p:txBody>
          <a:bodyPr/>
          <a:lstStyle/>
          <a:p>
            <a:pPr algn="ctr"/>
            <a:r>
              <a:rPr lang="en-US" dirty="0">
                <a:solidFill>
                  <a:srgbClr val="FFC000"/>
                </a:solidFill>
              </a:rPr>
              <a:t>Stored procedures</a:t>
            </a:r>
            <a:endParaRPr lang="ru-RU" dirty="0">
              <a:solidFill>
                <a:srgbClr val="FFC000"/>
              </a:solidFill>
            </a:endParaRPr>
          </a:p>
        </p:txBody>
      </p:sp>
      <p:sp>
        <p:nvSpPr>
          <p:cNvPr id="3" name="Объект 2">
            <a:extLst>
              <a:ext uri="{FF2B5EF4-FFF2-40B4-BE49-F238E27FC236}">
                <a16:creationId xmlns:a16="http://schemas.microsoft.com/office/drawing/2014/main" id="{A7C6DD42-0184-40C7-9236-857ED4B1C114}"/>
              </a:ext>
            </a:extLst>
          </p:cNvPr>
          <p:cNvSpPr>
            <a:spLocks noGrp="1"/>
          </p:cNvSpPr>
          <p:nvPr>
            <p:ph idx="1"/>
          </p:nvPr>
        </p:nvSpPr>
        <p:spPr>
          <a:xfrm>
            <a:off x="463746" y="2029494"/>
            <a:ext cx="11238896" cy="4547475"/>
          </a:xfrm>
        </p:spPr>
        <p:txBody>
          <a:bodyPr/>
          <a:lstStyle/>
          <a:p>
            <a:pPr eaLnBrk="1" hangingPunct="1">
              <a:lnSpc>
                <a:spcPct val="90000"/>
              </a:lnSpc>
            </a:pPr>
            <a:r>
              <a:rPr lang="en-US" altLang="ru-RU" sz="1800" dirty="0">
                <a:latin typeface="Times New Roman" panose="02020603050405020304" pitchFamily="18" charset="0"/>
              </a:rPr>
              <a:t>Different options for creating SQL Server stored procedures  </a:t>
            </a:r>
            <a:r>
              <a:rPr lang="en-US" altLang="ru-RU" sz="1800" dirty="0"/>
              <a:t> </a:t>
            </a:r>
            <a:endParaRPr lang="ru-RU" altLang="ru-RU" sz="1800" dirty="0"/>
          </a:p>
          <a:p>
            <a:pPr eaLnBrk="1" hangingPunct="1">
              <a:lnSpc>
                <a:spcPct val="90000"/>
              </a:lnSpc>
            </a:pPr>
            <a:r>
              <a:rPr lang="en-US" altLang="ru-RU" sz="1800" dirty="0">
                <a:latin typeface="Times New Roman" panose="02020603050405020304" pitchFamily="18" charset="0"/>
              </a:rPr>
              <a:t>Creating a simple stored procedure </a:t>
            </a:r>
            <a:r>
              <a:rPr lang="en-US" altLang="ru-RU" sz="1800" dirty="0"/>
              <a:t>  </a:t>
            </a:r>
          </a:p>
          <a:p>
            <a:pPr eaLnBrk="1" hangingPunct="1">
              <a:lnSpc>
                <a:spcPct val="90000"/>
              </a:lnSpc>
            </a:pPr>
            <a:r>
              <a:rPr lang="en-US" altLang="ru-RU" sz="1800" dirty="0">
                <a:latin typeface="Times New Roman" panose="02020603050405020304" pitchFamily="18" charset="0"/>
              </a:rPr>
              <a:t>Create a SQL Server stored procedure with parameters </a:t>
            </a:r>
          </a:p>
          <a:p>
            <a:pPr eaLnBrk="1" hangingPunct="1">
              <a:lnSpc>
                <a:spcPct val="90000"/>
              </a:lnSpc>
            </a:pPr>
            <a:r>
              <a:rPr lang="en-US" altLang="ru-RU" sz="1800" dirty="0">
                <a:latin typeface="Times New Roman" panose="02020603050405020304" pitchFamily="18" charset="0"/>
              </a:rPr>
              <a:t>Default Parameter Values</a:t>
            </a:r>
          </a:p>
          <a:p>
            <a:pPr eaLnBrk="1" hangingPunct="1">
              <a:lnSpc>
                <a:spcPct val="90000"/>
              </a:lnSpc>
            </a:pPr>
            <a:r>
              <a:rPr lang="ru-RU" altLang="ru-RU" sz="1800" dirty="0" err="1">
                <a:latin typeface="Times New Roman" panose="02020603050405020304" pitchFamily="18" charset="0"/>
              </a:rPr>
              <a:t>Multiple</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Parameters</a:t>
            </a:r>
            <a:endParaRPr lang="en-US" altLang="ru-RU" sz="1800" dirty="0">
              <a:latin typeface="Times New Roman" panose="02020603050405020304" pitchFamily="18" charset="0"/>
            </a:endParaRPr>
          </a:p>
          <a:p>
            <a:pPr eaLnBrk="1" hangingPunct="1">
              <a:lnSpc>
                <a:spcPct val="90000"/>
              </a:lnSpc>
            </a:pPr>
            <a:r>
              <a:rPr lang="en-US" altLang="ru-RU" sz="1800" dirty="0">
                <a:latin typeface="Times New Roman" panose="02020603050405020304" pitchFamily="18" charset="0"/>
              </a:rPr>
              <a:t>Using </a:t>
            </a:r>
            <a:r>
              <a:rPr lang="en-US" altLang="ru-RU" sz="1600" dirty="0">
                <a:latin typeface="Calibri" panose="020F0502020204030204" pitchFamily="34" charset="0"/>
              </a:rPr>
              <a:t>TRY CATCH</a:t>
            </a:r>
            <a:r>
              <a:rPr lang="en-US" altLang="ru-RU" sz="1800" dirty="0">
                <a:latin typeface="Times New Roman" panose="02020603050405020304" pitchFamily="18" charset="0"/>
              </a:rPr>
              <a:t> in SQL Server stored procedures  </a:t>
            </a:r>
            <a:r>
              <a:rPr lang="en-US" altLang="ru-RU" sz="1800" dirty="0"/>
              <a:t> </a:t>
            </a:r>
          </a:p>
          <a:p>
            <a:pPr eaLnBrk="1" hangingPunct="1">
              <a:lnSpc>
                <a:spcPct val="90000"/>
              </a:lnSpc>
            </a:pPr>
            <a:r>
              <a:rPr lang="en-US" altLang="ru-RU" sz="1800" dirty="0">
                <a:latin typeface="Times New Roman" panose="02020603050405020304" pitchFamily="18" charset="0"/>
              </a:rPr>
              <a:t>Naming conventions for SQL Server stored procedures   </a:t>
            </a:r>
            <a:r>
              <a:rPr lang="en-US" altLang="ru-RU" sz="1800" dirty="0"/>
              <a:t> </a:t>
            </a:r>
          </a:p>
          <a:p>
            <a:pPr eaLnBrk="1" hangingPunct="1">
              <a:lnSpc>
                <a:spcPct val="90000"/>
              </a:lnSpc>
            </a:pPr>
            <a:r>
              <a:rPr lang="en-US" altLang="ru-RU" sz="1800" dirty="0">
                <a:latin typeface="Times New Roman" panose="02020603050405020304" pitchFamily="18" charset="0"/>
              </a:rPr>
              <a:t>Reducing amount of network data for SQL Server</a:t>
            </a:r>
            <a:r>
              <a:rPr lang="en-US" altLang="ru-RU" sz="1800" b="1" dirty="0"/>
              <a:t> </a:t>
            </a:r>
            <a:r>
              <a:rPr lang="en-US" altLang="ru-RU" sz="1800" dirty="0">
                <a:latin typeface="Times New Roman" panose="02020603050405020304" pitchFamily="18" charset="0"/>
              </a:rPr>
              <a:t>stored procedures</a:t>
            </a:r>
            <a:r>
              <a:rPr lang="en-US" altLang="ru-RU" sz="1800" dirty="0"/>
              <a:t> </a:t>
            </a:r>
            <a:endParaRPr lang="ru-RU" dirty="0"/>
          </a:p>
        </p:txBody>
      </p:sp>
    </p:spTree>
    <p:extLst>
      <p:ext uri="{BB962C8B-B14F-4D97-AF65-F5344CB8AC3E}">
        <p14:creationId xmlns:p14="http://schemas.microsoft.com/office/powerpoint/2010/main" val="10394224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Номер слайда 6">
            <a:extLst>
              <a:ext uri="{FF2B5EF4-FFF2-40B4-BE49-F238E27FC236}">
                <a16:creationId xmlns:a16="http://schemas.microsoft.com/office/drawing/2014/main" id="{D522FFE0-A3AC-46CC-BACD-7083840E9A5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EF0997C-C84C-44B5-A8F5-6FF5131A8855}" type="slidenum">
              <a:rPr lang="en-US" altLang="ru-RU">
                <a:latin typeface="Lucida Sans Unicode" panose="020B0602030504020204" pitchFamily="34" charset="0"/>
              </a:rPr>
              <a:pPr/>
              <a:t>20</a:t>
            </a:fld>
            <a:endParaRPr lang="en-US" altLang="ru-RU">
              <a:latin typeface="Lucida Sans Unicode" panose="020B0602030504020204" pitchFamily="34" charset="0"/>
            </a:endParaRPr>
          </a:p>
        </p:txBody>
      </p:sp>
      <p:sp>
        <p:nvSpPr>
          <p:cNvPr id="33795" name="Rectangle 3">
            <a:extLst>
              <a:ext uri="{FF2B5EF4-FFF2-40B4-BE49-F238E27FC236}">
                <a16:creationId xmlns:a16="http://schemas.microsoft.com/office/drawing/2014/main" id="{1807EA6E-458B-42FA-B347-D048D450BE03}"/>
              </a:ext>
            </a:extLst>
          </p:cNvPr>
          <p:cNvSpPr>
            <a:spLocks noGrp="1"/>
          </p:cNvSpPr>
          <p:nvPr>
            <p:ph type="body" sz="half" idx="1"/>
          </p:nvPr>
        </p:nvSpPr>
        <p:spPr>
          <a:xfrm>
            <a:off x="2117521" y="953549"/>
            <a:ext cx="7315200" cy="2133600"/>
          </a:xfrm>
        </p:spPr>
        <p:txBody>
          <a:bodyPr/>
          <a:lstStyle/>
          <a:p>
            <a:pPr eaLnBrk="1" hangingPunct="1"/>
            <a:r>
              <a:rPr lang="en-US" altLang="ru-RU" sz="2000" dirty="0">
                <a:latin typeface="Times New Roman" panose="02020603050405020304" pitchFamily="18" charset="0"/>
              </a:rPr>
              <a:t>You can still use @@ROWCOUNT to get the number of rows impacted by a SQL statement, so turning SET NOCOUNT ON will not change that behavior.</a:t>
            </a:r>
            <a:endParaRPr lang="en-US" altLang="ru-RU" sz="2000" b="1" dirty="0">
              <a:latin typeface="Times New Roman" panose="02020603050405020304" pitchFamily="18" charset="0"/>
            </a:endParaRPr>
          </a:p>
          <a:p>
            <a:pPr eaLnBrk="1" hangingPunct="1"/>
            <a:r>
              <a:rPr lang="en-US" altLang="ru-RU" sz="2000" b="1" dirty="0">
                <a:latin typeface="Times New Roman" panose="02020603050405020304" pitchFamily="18" charset="0"/>
              </a:rPr>
              <a:t>Not using SET NOCOUNT ON</a:t>
            </a:r>
            <a:endParaRPr lang="en-US" altLang="ru-RU" sz="2000" dirty="0">
              <a:latin typeface="Times New Roman" panose="02020603050405020304" pitchFamily="18" charset="0"/>
            </a:endParaRPr>
          </a:p>
          <a:p>
            <a:pPr eaLnBrk="1" hangingPunct="1"/>
            <a:r>
              <a:rPr lang="en-US" altLang="ru-RU" sz="2000" dirty="0">
                <a:latin typeface="Times New Roman" panose="02020603050405020304" pitchFamily="18" charset="0"/>
              </a:rPr>
              <a:t>Here is an example without using SET NOCOUNT ON:</a:t>
            </a:r>
            <a:endParaRPr lang="ru-RU" altLang="ru-RU" sz="2000" dirty="0">
              <a:latin typeface="Times New Roman" panose="02020603050405020304" pitchFamily="18" charset="0"/>
            </a:endParaRPr>
          </a:p>
        </p:txBody>
      </p:sp>
      <p:graphicFrame>
        <p:nvGraphicFramePr>
          <p:cNvPr id="108559" name="Group 15">
            <a:extLst>
              <a:ext uri="{FF2B5EF4-FFF2-40B4-BE49-F238E27FC236}">
                <a16:creationId xmlns:a16="http://schemas.microsoft.com/office/drawing/2014/main" id="{A9DFC908-BBD3-4B58-ABD3-E8D7C04CD569}"/>
              </a:ext>
            </a:extLst>
          </p:cNvPr>
          <p:cNvGraphicFramePr>
            <a:graphicFrameLocks noGrp="1"/>
          </p:cNvGraphicFramePr>
          <p:nvPr>
            <p:extLst>
              <p:ext uri="{D42A27DB-BD31-4B8C-83A1-F6EECF244321}">
                <p14:modId xmlns:p14="http://schemas.microsoft.com/office/powerpoint/2010/main" val="4153893450"/>
              </p:ext>
            </p:extLst>
          </p:nvPr>
        </p:nvGraphicFramePr>
        <p:xfrm>
          <a:off x="2277611" y="3481775"/>
          <a:ext cx="5867400" cy="1676400"/>
        </p:xfrm>
        <a:graphic>
          <a:graphicData uri="http://schemas.openxmlformats.org/drawingml/2006/table">
            <a:tbl>
              <a:tblPr/>
              <a:tblGrid>
                <a:gridCol w="5867400">
                  <a:extLst>
                    <a:ext uri="{9D8B030D-6E8A-4147-A177-3AD203B41FA5}">
                      <a16:colId xmlns:a16="http://schemas.microsoft.com/office/drawing/2014/main" val="20000"/>
                    </a:ext>
                  </a:extLst>
                </a:gridCol>
              </a:tblGrid>
              <a:tr h="1676400">
                <a:tc>
                  <a:txBody>
                    <a:bodyPr/>
                    <a:lstStyle>
                      <a:lvl1pPr marL="365125" indent="-25558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620713" indent="-22860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858838"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1430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13716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1828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286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2743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2004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rgbClr val="008000"/>
                          </a:solidFill>
                          <a:effectLst/>
                          <a:latin typeface="Arial Unicode MS" panose="020B0604020202020204" pitchFamily="34" charset="-128"/>
                          <a:ea typeface="Times New Roman" panose="02020603050405020304" pitchFamily="18" charset="0"/>
                          <a:cs typeface="Courier New" panose="02070309020205020404" pitchFamily="49" charset="0"/>
                        </a:rPr>
                        <a:t>-- not using SET NOCOUNT ON </a:t>
                      </a: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CREATE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nvarchar</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(30)</a:t>
                      </a: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a:t>
                      </a: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 FROM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AdventureWorks.Person.Address</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WHERE </a:t>
                      </a:r>
                      <a:r>
                        <a:rPr kumimoji="0" lang="ru-RU"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City</a:t>
                      </a: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 @City</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
        <p:nvSpPr>
          <p:cNvPr id="33803" name="Rectangle 16">
            <a:extLst>
              <a:ext uri="{FF2B5EF4-FFF2-40B4-BE49-F238E27FC236}">
                <a16:creationId xmlns:a16="http://schemas.microsoft.com/office/drawing/2014/main" id="{C0ABE48F-BD93-4BF2-A932-07068B70E65C}"/>
              </a:ext>
            </a:extLst>
          </p:cNvPr>
          <p:cNvSpPr>
            <a:spLocks noChangeArrowheads="1"/>
          </p:cNvSpPr>
          <p:nvPr/>
        </p:nvSpPr>
        <p:spPr bwMode="auto">
          <a:xfrm>
            <a:off x="2277611" y="5287162"/>
            <a:ext cx="5873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dirty="0"/>
              <a:t>The messages that are returned would be similar to this:</a:t>
            </a:r>
          </a:p>
        </p:txBody>
      </p:sp>
      <p:graphicFrame>
        <p:nvGraphicFramePr>
          <p:cNvPr id="108569" name="Group 25">
            <a:extLst>
              <a:ext uri="{FF2B5EF4-FFF2-40B4-BE49-F238E27FC236}">
                <a16:creationId xmlns:a16="http://schemas.microsoft.com/office/drawing/2014/main" id="{18F4A26E-AEAA-4883-952A-E3EEA45FCF43}"/>
              </a:ext>
            </a:extLst>
          </p:cNvPr>
          <p:cNvGraphicFramePr>
            <a:graphicFrameLocks noGrp="1"/>
          </p:cNvGraphicFramePr>
          <p:nvPr>
            <p:ph sz="half" idx="2"/>
            <p:extLst>
              <p:ext uri="{D42A27DB-BD31-4B8C-83A1-F6EECF244321}">
                <p14:modId xmlns:p14="http://schemas.microsoft.com/office/powerpoint/2010/main" val="1436954116"/>
              </p:ext>
            </p:extLst>
          </p:nvPr>
        </p:nvGraphicFramePr>
        <p:xfrm>
          <a:off x="2514600" y="5911850"/>
          <a:ext cx="4038600" cy="673100"/>
        </p:xfrm>
        <a:graphic>
          <a:graphicData uri="http://schemas.openxmlformats.org/drawingml/2006/table">
            <a:tbl>
              <a:tblPr/>
              <a:tblGrid>
                <a:gridCol w="4038600">
                  <a:extLst>
                    <a:ext uri="{9D8B030D-6E8A-4147-A177-3AD203B41FA5}">
                      <a16:colId xmlns:a16="http://schemas.microsoft.com/office/drawing/2014/main" val="20000"/>
                    </a:ext>
                  </a:extLst>
                </a:gridCol>
              </a:tblGrid>
              <a:tr h="673100">
                <a:tc>
                  <a:txBody>
                    <a:bodyPr/>
                    <a:lstStyle>
                      <a:lvl1pPr marL="365125" indent="-25558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620713" indent="-22860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858838"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1430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13716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1828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286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2743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2004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365125" marR="0" lvl="0" indent="-255588"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(23 </a:t>
                      </a:r>
                      <a:r>
                        <a:rPr kumimoji="0" lang="ru-RU" altLang="ru-RU" sz="1600" b="0" i="0" u="none" strike="noStrike" cap="none" normalizeH="0" baseline="0" dirty="0" err="1">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row</a:t>
                      </a:r>
                      <a:r>
                        <a:rPr kumimoji="0" lang="ru-RU" altLang="ru-RU" sz="1600" b="0" i="0" u="none" strike="noStrike" cap="none" normalizeH="0" baseline="0" dirty="0">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(s) </a:t>
                      </a:r>
                      <a:r>
                        <a:rPr kumimoji="0" lang="ru-RU" altLang="ru-RU" sz="1600" b="0" i="0" u="none" strike="noStrike" cap="none" normalizeH="0" baseline="0" dirty="0" err="1">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affected</a:t>
                      </a:r>
                      <a:r>
                        <a:rPr kumimoji="0" lang="ru-RU" altLang="ru-RU" sz="1600" b="0" i="0" u="none" strike="noStrike" cap="none" normalizeH="0" baseline="0" dirty="0">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Номер слайда 6">
            <a:extLst>
              <a:ext uri="{FF2B5EF4-FFF2-40B4-BE49-F238E27FC236}">
                <a16:creationId xmlns:a16="http://schemas.microsoft.com/office/drawing/2014/main" id="{FAFE46A1-2A39-4B01-B779-DE16D70E6A8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F214718-2590-4BEF-AEE7-D6001CDF6460}" type="slidenum">
              <a:rPr lang="en-US" altLang="ru-RU">
                <a:latin typeface="Lucida Sans Unicode" panose="020B0602030504020204" pitchFamily="34" charset="0"/>
              </a:rPr>
              <a:pPr/>
              <a:t>21</a:t>
            </a:fld>
            <a:endParaRPr lang="en-US" altLang="ru-RU">
              <a:latin typeface="Lucida Sans Unicode" panose="020B0602030504020204" pitchFamily="34" charset="0"/>
            </a:endParaRPr>
          </a:p>
        </p:txBody>
      </p:sp>
      <p:sp>
        <p:nvSpPr>
          <p:cNvPr id="110594" name="Rectangle 2">
            <a:extLst>
              <a:ext uri="{FF2B5EF4-FFF2-40B4-BE49-F238E27FC236}">
                <a16:creationId xmlns:a16="http://schemas.microsoft.com/office/drawing/2014/main" id="{DD8FAFEA-6507-4146-AF87-8EA4E5917C5F}"/>
              </a:ext>
            </a:extLst>
          </p:cNvPr>
          <p:cNvSpPr>
            <a:spLocks noGrp="1" noChangeArrowheads="1"/>
          </p:cNvSpPr>
          <p:nvPr>
            <p:ph type="title"/>
          </p:nvPr>
        </p:nvSpPr>
        <p:spPr bwMode="auto">
          <a:xfrm>
            <a:off x="609600" y="830510"/>
            <a:ext cx="10972800" cy="58712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a:bodyPr>
          <a:lstStyle/>
          <a:p>
            <a:pPr algn="ctr" eaLnBrk="1" hangingPunct="1">
              <a:defRPr/>
            </a:pPr>
            <a:r>
              <a:rPr lang="ru-RU" altLang="ru-RU" dirty="0" err="1">
                <a:solidFill>
                  <a:srgbClr val="FFC000"/>
                </a:solidFill>
                <a:latin typeface="Times New Roman" panose="02020603050405020304" pitchFamily="18" charset="0"/>
              </a:rPr>
              <a:t>Using</a:t>
            </a:r>
            <a:r>
              <a:rPr lang="ru-RU" altLang="ru-RU" dirty="0">
                <a:solidFill>
                  <a:srgbClr val="FFC000"/>
                </a:solidFill>
                <a:latin typeface="Times New Roman" panose="02020603050405020304" pitchFamily="18" charset="0"/>
              </a:rPr>
              <a:t> SET NOCOUNT ON</a:t>
            </a:r>
          </a:p>
        </p:txBody>
      </p:sp>
      <p:sp>
        <p:nvSpPr>
          <p:cNvPr id="34820" name="Rectangle 3">
            <a:extLst>
              <a:ext uri="{FF2B5EF4-FFF2-40B4-BE49-F238E27FC236}">
                <a16:creationId xmlns:a16="http://schemas.microsoft.com/office/drawing/2014/main" id="{5D2B39E5-2ED8-4A73-AAAC-7BAB07FBE91A}"/>
              </a:ext>
            </a:extLst>
          </p:cNvPr>
          <p:cNvSpPr>
            <a:spLocks noGrp="1"/>
          </p:cNvSpPr>
          <p:nvPr>
            <p:ph type="body" sz="half" idx="1"/>
          </p:nvPr>
        </p:nvSpPr>
        <p:spPr>
          <a:xfrm>
            <a:off x="1956033" y="1822138"/>
            <a:ext cx="7467600" cy="881063"/>
          </a:xfrm>
        </p:spPr>
        <p:txBody>
          <a:bodyPr/>
          <a:lstStyle/>
          <a:p>
            <a:pPr eaLnBrk="1" hangingPunct="1"/>
            <a:r>
              <a:rPr lang="en-US" altLang="ru-RU" sz="2000" dirty="0">
                <a:latin typeface="Times New Roman" panose="02020603050405020304" pitchFamily="18" charset="0"/>
              </a:rPr>
              <a:t>This example uses the SET NOCOUNT ON as shown below.  It is a good practice to put this at the beginning of the stored procedure.</a:t>
            </a:r>
            <a:endParaRPr lang="ru-RU" altLang="ru-RU" sz="2000" dirty="0">
              <a:latin typeface="Times New Roman" panose="02020603050405020304" pitchFamily="18" charset="0"/>
            </a:endParaRPr>
          </a:p>
        </p:txBody>
      </p:sp>
      <p:graphicFrame>
        <p:nvGraphicFramePr>
          <p:cNvPr id="110607" name="Group 15">
            <a:extLst>
              <a:ext uri="{FF2B5EF4-FFF2-40B4-BE49-F238E27FC236}">
                <a16:creationId xmlns:a16="http://schemas.microsoft.com/office/drawing/2014/main" id="{61226C65-B76D-49DF-886A-FA885E97513A}"/>
              </a:ext>
            </a:extLst>
          </p:cNvPr>
          <p:cNvGraphicFramePr>
            <a:graphicFrameLocks noGrp="1"/>
          </p:cNvGraphicFramePr>
          <p:nvPr>
            <p:extLst>
              <p:ext uri="{D42A27DB-BD31-4B8C-83A1-F6EECF244321}">
                <p14:modId xmlns:p14="http://schemas.microsoft.com/office/powerpoint/2010/main" val="3885100825"/>
              </p:ext>
            </p:extLst>
          </p:nvPr>
        </p:nvGraphicFramePr>
        <p:xfrm>
          <a:off x="2294389" y="2974024"/>
          <a:ext cx="6248400" cy="1798638"/>
        </p:xfrm>
        <a:graphic>
          <a:graphicData uri="http://schemas.openxmlformats.org/drawingml/2006/table">
            <a:tbl>
              <a:tblPr/>
              <a:tblGrid>
                <a:gridCol w="6248400">
                  <a:extLst>
                    <a:ext uri="{9D8B030D-6E8A-4147-A177-3AD203B41FA5}">
                      <a16:colId xmlns:a16="http://schemas.microsoft.com/office/drawing/2014/main" val="20000"/>
                    </a:ext>
                  </a:extLst>
                </a:gridCol>
              </a:tblGrid>
              <a:tr h="1798638">
                <a:tc>
                  <a:txBody>
                    <a:bodyPr/>
                    <a:lstStyle>
                      <a:lvl1pPr marL="365125" indent="-25558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620713" indent="-22860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858838"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1430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13716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1828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286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2743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2004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rgbClr val="008000"/>
                          </a:solidFill>
                          <a:effectLst/>
                          <a:latin typeface="Arial Unicode MS" panose="020B0604020202020204" pitchFamily="34" charset="-128"/>
                          <a:ea typeface="Times New Roman" panose="02020603050405020304" pitchFamily="18" charset="0"/>
                          <a:cs typeface="Courier New" panose="02070309020205020404" pitchFamily="49" charset="0"/>
                        </a:rPr>
                        <a:t>-- using SET NOCOUNT ON </a:t>
                      </a: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CREATE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nvarchar</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(30)</a:t>
                      </a: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a:t>
                      </a: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SET NOCOUNT ON</a:t>
                      </a: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 FROM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AdventureWorks.Person.Address</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WHERE City = @City</a:t>
                      </a: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marT="45728" marB="4572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
        <p:nvSpPr>
          <p:cNvPr id="34828" name="Rectangle 16">
            <a:extLst>
              <a:ext uri="{FF2B5EF4-FFF2-40B4-BE49-F238E27FC236}">
                <a16:creationId xmlns:a16="http://schemas.microsoft.com/office/drawing/2014/main" id="{DA64081B-38C1-4E62-B0E2-0840174CC990}"/>
              </a:ext>
            </a:extLst>
          </p:cNvPr>
          <p:cNvSpPr>
            <a:spLocks noChangeArrowheads="1"/>
          </p:cNvSpPr>
          <p:nvPr/>
        </p:nvSpPr>
        <p:spPr bwMode="auto">
          <a:xfrm>
            <a:off x="2354510" y="5043486"/>
            <a:ext cx="5873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dirty="0"/>
              <a:t>The messages that are returned would be similar to this:</a:t>
            </a:r>
          </a:p>
        </p:txBody>
      </p:sp>
      <p:graphicFrame>
        <p:nvGraphicFramePr>
          <p:cNvPr id="110620" name="Group 28">
            <a:extLst>
              <a:ext uri="{FF2B5EF4-FFF2-40B4-BE49-F238E27FC236}">
                <a16:creationId xmlns:a16="http://schemas.microsoft.com/office/drawing/2014/main" id="{AAA4EDF5-5BA6-4584-BD7A-70C5B310896C}"/>
              </a:ext>
            </a:extLst>
          </p:cNvPr>
          <p:cNvGraphicFramePr>
            <a:graphicFrameLocks noGrp="1"/>
          </p:cNvGraphicFramePr>
          <p:nvPr>
            <p:ph sz="half" idx="2"/>
            <p:extLst>
              <p:ext uri="{D42A27DB-BD31-4B8C-83A1-F6EECF244321}">
                <p14:modId xmlns:p14="http://schemas.microsoft.com/office/powerpoint/2010/main" val="1182822621"/>
              </p:ext>
            </p:extLst>
          </p:nvPr>
        </p:nvGraphicFramePr>
        <p:xfrm>
          <a:off x="2514600" y="5765637"/>
          <a:ext cx="5257800" cy="381000"/>
        </p:xfrm>
        <a:graphic>
          <a:graphicData uri="http://schemas.openxmlformats.org/drawingml/2006/table">
            <a:tbl>
              <a:tblPr/>
              <a:tblGrid>
                <a:gridCol w="5257800">
                  <a:extLst>
                    <a:ext uri="{9D8B030D-6E8A-4147-A177-3AD203B41FA5}">
                      <a16:colId xmlns:a16="http://schemas.microsoft.com/office/drawing/2014/main" val="20000"/>
                    </a:ext>
                  </a:extLst>
                </a:gridCol>
              </a:tblGrid>
              <a:tr h="381000">
                <a:tc>
                  <a:txBody>
                    <a:bodyPr/>
                    <a:lstStyle>
                      <a:lvl1pPr marL="365125" indent="-25558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620713" indent="-22860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858838"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1430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13716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1828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286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2743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2004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365125" marR="0" lvl="0" indent="-255588"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err="1">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Command</a:t>
                      </a:r>
                      <a:r>
                        <a:rPr kumimoji="0" lang="ru-RU" altLang="ru-RU" sz="1600" b="0" i="0" u="none" strike="noStrike" cap="none" normalizeH="0" baseline="0" dirty="0">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(s) </a:t>
                      </a:r>
                      <a:r>
                        <a:rPr kumimoji="0" lang="ru-RU" altLang="ru-RU" sz="1600" b="0" i="0" u="none" strike="noStrike" cap="none" normalizeH="0" baseline="0" dirty="0" err="1">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completed</a:t>
                      </a:r>
                      <a:r>
                        <a:rPr kumimoji="0" lang="ru-RU" altLang="ru-RU" sz="1600" b="0" i="0" u="none" strike="noStrike" cap="none" normalizeH="0" baseline="0" dirty="0">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 </a:t>
                      </a:r>
                      <a:r>
                        <a:rPr kumimoji="0" lang="ru-RU" altLang="ru-RU" sz="1600" b="0" i="0" u="none" strike="noStrike" cap="none" normalizeH="0" baseline="0" dirty="0" err="1">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successfully</a:t>
                      </a:r>
                      <a:r>
                        <a:rPr kumimoji="0" lang="ru-RU" altLang="ru-RU" sz="1600" b="0" i="0" u="none" strike="noStrike" cap="none" normalizeH="0" baseline="0" dirty="0">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Номер слайда 6">
            <a:extLst>
              <a:ext uri="{FF2B5EF4-FFF2-40B4-BE49-F238E27FC236}">
                <a16:creationId xmlns:a16="http://schemas.microsoft.com/office/drawing/2014/main" id="{5BDDC6BE-F0B5-4D88-AF27-56305F85614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4BD1E6A-8903-403F-A7D5-BE70A5266A65}" type="slidenum">
              <a:rPr lang="en-US" altLang="ru-RU">
                <a:latin typeface="Lucida Sans Unicode" panose="020B0602030504020204" pitchFamily="34" charset="0"/>
              </a:rPr>
              <a:pPr/>
              <a:t>22</a:t>
            </a:fld>
            <a:endParaRPr lang="en-US" altLang="ru-RU">
              <a:latin typeface="Lucida Sans Unicode" panose="020B0602030504020204" pitchFamily="34" charset="0"/>
            </a:endParaRPr>
          </a:p>
        </p:txBody>
      </p:sp>
      <p:sp>
        <p:nvSpPr>
          <p:cNvPr id="112642" name="Rectangle 2">
            <a:extLst>
              <a:ext uri="{FF2B5EF4-FFF2-40B4-BE49-F238E27FC236}">
                <a16:creationId xmlns:a16="http://schemas.microsoft.com/office/drawing/2014/main" id="{DF3BB146-A514-496B-8EDE-E10446B490FA}"/>
              </a:ext>
            </a:extLst>
          </p:cNvPr>
          <p:cNvSpPr>
            <a:spLocks noGrp="1" noChangeArrowheads="1"/>
          </p:cNvSpPr>
          <p:nvPr>
            <p:ph type="title"/>
          </p:nvPr>
        </p:nvSpPr>
        <p:spPr bwMode="auto">
          <a:xfrm>
            <a:off x="1981200" y="679756"/>
            <a:ext cx="8229600" cy="47118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fontScale="90000"/>
          </a:bodyPr>
          <a:lstStyle/>
          <a:p>
            <a:pPr eaLnBrk="1" hangingPunct="1">
              <a:defRPr/>
            </a:pPr>
            <a:r>
              <a:rPr lang="en-US" altLang="ru-RU" dirty="0">
                <a:solidFill>
                  <a:srgbClr val="120C80"/>
                </a:solidFill>
                <a:latin typeface="Times New Roman" panose="02020603050405020304" pitchFamily="18" charset="0"/>
              </a:rPr>
              <a:t>Using SET NOCOUNT ON and @@ROWCOUNT</a:t>
            </a:r>
            <a:endParaRPr lang="ru-RU" altLang="ru-RU" dirty="0">
              <a:solidFill>
                <a:srgbClr val="120C80"/>
              </a:solidFill>
              <a:latin typeface="Times New Roman" panose="02020603050405020304" pitchFamily="18" charset="0"/>
            </a:endParaRPr>
          </a:p>
        </p:txBody>
      </p:sp>
      <p:sp>
        <p:nvSpPr>
          <p:cNvPr id="35844" name="Rectangle 3">
            <a:extLst>
              <a:ext uri="{FF2B5EF4-FFF2-40B4-BE49-F238E27FC236}">
                <a16:creationId xmlns:a16="http://schemas.microsoft.com/office/drawing/2014/main" id="{4D299426-81FE-4046-BB66-D4456A0EC654}"/>
              </a:ext>
            </a:extLst>
          </p:cNvPr>
          <p:cNvSpPr>
            <a:spLocks noGrp="1"/>
          </p:cNvSpPr>
          <p:nvPr>
            <p:ph type="body" sz="half" idx="1"/>
          </p:nvPr>
        </p:nvSpPr>
        <p:spPr>
          <a:xfrm>
            <a:off x="1981200" y="1433514"/>
            <a:ext cx="7391400" cy="1066800"/>
          </a:xfrm>
        </p:spPr>
        <p:txBody>
          <a:bodyPr>
            <a:normAutofit lnSpcReduction="10000"/>
          </a:bodyPr>
          <a:lstStyle/>
          <a:p>
            <a:pPr eaLnBrk="1" hangingPunct="1"/>
            <a:r>
              <a:rPr lang="en-US" altLang="ru-RU" sz="2000" dirty="0">
                <a:latin typeface="Times New Roman" panose="02020603050405020304" pitchFamily="18" charset="0"/>
              </a:rPr>
              <a:t>This example uses SET NOCOUNT ON, but will still return the number of rows impacted by the previous statement.  </a:t>
            </a:r>
          </a:p>
          <a:p>
            <a:pPr eaLnBrk="1" hangingPunct="1"/>
            <a:r>
              <a:rPr lang="ru-RU" altLang="ru-RU" sz="2000" dirty="0" err="1">
                <a:latin typeface="Times New Roman" panose="02020603050405020304" pitchFamily="18" charset="0"/>
              </a:rPr>
              <a:t>This</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just</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shows</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that</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this</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still</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works</a:t>
            </a:r>
            <a:r>
              <a:rPr lang="ru-RU" altLang="ru-RU" sz="2000" dirty="0">
                <a:latin typeface="Times New Roman" panose="02020603050405020304" pitchFamily="18" charset="0"/>
              </a:rPr>
              <a:t>.</a:t>
            </a:r>
          </a:p>
        </p:txBody>
      </p:sp>
      <p:graphicFrame>
        <p:nvGraphicFramePr>
          <p:cNvPr id="112657" name="Group 17">
            <a:extLst>
              <a:ext uri="{FF2B5EF4-FFF2-40B4-BE49-F238E27FC236}">
                <a16:creationId xmlns:a16="http://schemas.microsoft.com/office/drawing/2014/main" id="{BFCEE481-69E2-409B-801F-8E72D06C04A4}"/>
              </a:ext>
            </a:extLst>
          </p:cNvPr>
          <p:cNvGraphicFramePr>
            <a:graphicFrameLocks noGrp="1"/>
          </p:cNvGraphicFramePr>
          <p:nvPr>
            <p:extLst>
              <p:ext uri="{D42A27DB-BD31-4B8C-83A1-F6EECF244321}">
                <p14:modId xmlns:p14="http://schemas.microsoft.com/office/powerpoint/2010/main" val="3660230047"/>
              </p:ext>
            </p:extLst>
          </p:nvPr>
        </p:nvGraphicFramePr>
        <p:xfrm>
          <a:off x="2167855" y="2613025"/>
          <a:ext cx="6553200" cy="1798638"/>
        </p:xfrm>
        <a:graphic>
          <a:graphicData uri="http://schemas.openxmlformats.org/drawingml/2006/table">
            <a:tbl>
              <a:tblPr/>
              <a:tblGrid>
                <a:gridCol w="6553200">
                  <a:extLst>
                    <a:ext uri="{9D8B030D-6E8A-4147-A177-3AD203B41FA5}">
                      <a16:colId xmlns:a16="http://schemas.microsoft.com/office/drawing/2014/main" val="20000"/>
                    </a:ext>
                  </a:extLst>
                </a:gridCol>
              </a:tblGrid>
              <a:tr h="1798638">
                <a:tc>
                  <a:txBody>
                    <a:bodyPr/>
                    <a:lstStyle>
                      <a:lvl1pPr marL="365125" indent="-25558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620713" indent="-22860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858838"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1430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13716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1828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286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2743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2004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rgbClr val="008000"/>
                          </a:solidFill>
                          <a:effectLst/>
                          <a:latin typeface="Arial Unicode MS" panose="020B0604020202020204" pitchFamily="34" charset="-128"/>
                          <a:ea typeface="Times New Roman" panose="02020603050405020304" pitchFamily="18" charset="0"/>
                          <a:cs typeface="Courier New" panose="02070309020205020404" pitchFamily="49" charset="0"/>
                        </a:rPr>
                        <a:t>-- not using SET NOCOUNT ON </a:t>
                      </a: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CREATE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nvarchar</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(30)</a:t>
                      </a: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a:t>
                      </a: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SET NOCOUNT ON</a:t>
                      </a: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 FROM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AdventureWorks.Person.Address</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WHERE City = @City</a:t>
                      </a: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PRINT @@ROWCOUNT</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365125" marR="0" lvl="0" indent="-255588"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marT="45728" marB="4572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
        <p:nvSpPr>
          <p:cNvPr id="35852" name="Rectangle 18">
            <a:extLst>
              <a:ext uri="{FF2B5EF4-FFF2-40B4-BE49-F238E27FC236}">
                <a16:creationId xmlns:a16="http://schemas.microsoft.com/office/drawing/2014/main" id="{61E45540-607A-4D1B-83A4-B7A36AE69977}"/>
              </a:ext>
            </a:extLst>
          </p:cNvPr>
          <p:cNvSpPr>
            <a:spLocks noChangeArrowheads="1"/>
          </p:cNvSpPr>
          <p:nvPr/>
        </p:nvSpPr>
        <p:spPr bwMode="auto">
          <a:xfrm>
            <a:off x="2286000" y="4524374"/>
            <a:ext cx="5873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dirty="0"/>
              <a:t>The messages that are returned would be similar to this:</a:t>
            </a:r>
          </a:p>
        </p:txBody>
      </p:sp>
      <p:graphicFrame>
        <p:nvGraphicFramePr>
          <p:cNvPr id="112667" name="Group 27">
            <a:extLst>
              <a:ext uri="{FF2B5EF4-FFF2-40B4-BE49-F238E27FC236}">
                <a16:creationId xmlns:a16="http://schemas.microsoft.com/office/drawing/2014/main" id="{BCB406E2-F465-47AF-A55B-CA44CC39BDC7}"/>
              </a:ext>
            </a:extLst>
          </p:cNvPr>
          <p:cNvGraphicFramePr>
            <a:graphicFrameLocks noGrp="1"/>
          </p:cNvGraphicFramePr>
          <p:nvPr>
            <p:ph sz="half" idx="2"/>
            <p:extLst>
              <p:ext uri="{D42A27DB-BD31-4B8C-83A1-F6EECF244321}">
                <p14:modId xmlns:p14="http://schemas.microsoft.com/office/powerpoint/2010/main" val="972215084"/>
              </p:ext>
            </p:extLst>
          </p:nvPr>
        </p:nvGraphicFramePr>
        <p:xfrm>
          <a:off x="2286000" y="5003798"/>
          <a:ext cx="3886200" cy="381000"/>
        </p:xfrm>
        <a:graphic>
          <a:graphicData uri="http://schemas.openxmlformats.org/drawingml/2006/table">
            <a:tbl>
              <a:tblPr/>
              <a:tblGrid>
                <a:gridCol w="3886200">
                  <a:extLst>
                    <a:ext uri="{9D8B030D-6E8A-4147-A177-3AD203B41FA5}">
                      <a16:colId xmlns:a16="http://schemas.microsoft.com/office/drawing/2014/main" val="20000"/>
                    </a:ext>
                  </a:extLst>
                </a:gridCol>
              </a:tblGrid>
              <a:tr h="381000">
                <a:tc>
                  <a:txBody>
                    <a:bodyPr/>
                    <a:lstStyle>
                      <a:lvl1pPr marL="365125" indent="-25558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620713" indent="-22860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858838"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1430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13716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1828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286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2743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2004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365125" marR="0" lvl="0" indent="-255588"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23</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35859" name="Rectangle 30">
            <a:extLst>
              <a:ext uri="{FF2B5EF4-FFF2-40B4-BE49-F238E27FC236}">
                <a16:creationId xmlns:a16="http://schemas.microsoft.com/office/drawing/2014/main" id="{6C39231A-F756-440C-8BC1-133C6EE3B776}"/>
              </a:ext>
            </a:extLst>
          </p:cNvPr>
          <p:cNvSpPr>
            <a:spLocks noChangeArrowheads="1"/>
          </p:cNvSpPr>
          <p:nvPr/>
        </p:nvSpPr>
        <p:spPr bwMode="auto">
          <a:xfrm>
            <a:off x="2286000" y="5667374"/>
            <a:ext cx="72390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altLang="ru-RU" b="1" dirty="0"/>
              <a:t>SET NOCOUNT OFF</a:t>
            </a:r>
            <a:endParaRPr lang="ru-RU" altLang="ru-RU" dirty="0"/>
          </a:p>
          <a:p>
            <a:pPr eaLnBrk="1" hangingPunct="1"/>
            <a:r>
              <a:rPr lang="en-US" altLang="ru-RU" dirty="0">
                <a:latin typeface="Times New Roman" panose="02020603050405020304" pitchFamily="18" charset="0"/>
              </a:rPr>
              <a:t>If you wanted to turn this behavior off, you would just use the command</a:t>
            </a:r>
            <a:r>
              <a:rPr lang="en-US" altLang="ru-RU" dirty="0"/>
              <a:t> "SET NOCOUNT OFF".</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46C942-65BA-414A-A10F-A572597D378E}"/>
              </a:ext>
            </a:extLst>
          </p:cNvPr>
          <p:cNvSpPr>
            <a:spLocks noGrp="1"/>
          </p:cNvSpPr>
          <p:nvPr>
            <p:ph type="title"/>
          </p:nvPr>
        </p:nvSpPr>
        <p:spPr>
          <a:xfrm>
            <a:off x="581192" y="702156"/>
            <a:ext cx="11029616" cy="866585"/>
          </a:xfrm>
        </p:spPr>
        <p:txBody>
          <a:bodyPr/>
          <a:lstStyle/>
          <a:p>
            <a:pPr algn="ctr"/>
            <a:r>
              <a:rPr lang="en-US" dirty="0">
                <a:solidFill>
                  <a:srgbClr val="FFC000"/>
                </a:solidFill>
              </a:rPr>
              <a:t>Stored procedures</a:t>
            </a:r>
            <a:endParaRPr lang="ru-RU" dirty="0"/>
          </a:p>
        </p:txBody>
      </p:sp>
      <p:sp>
        <p:nvSpPr>
          <p:cNvPr id="3" name="Объект 2">
            <a:extLst>
              <a:ext uri="{FF2B5EF4-FFF2-40B4-BE49-F238E27FC236}">
                <a16:creationId xmlns:a16="http://schemas.microsoft.com/office/drawing/2014/main" id="{493270D3-9AD7-453B-BEB9-16CB462E1FF7}"/>
              </a:ext>
            </a:extLst>
          </p:cNvPr>
          <p:cNvSpPr>
            <a:spLocks noGrp="1"/>
          </p:cNvSpPr>
          <p:nvPr>
            <p:ph idx="1"/>
          </p:nvPr>
        </p:nvSpPr>
        <p:spPr>
          <a:xfrm>
            <a:off x="581192" y="2180496"/>
            <a:ext cx="11029615" cy="4035746"/>
          </a:xfrm>
        </p:spPr>
        <p:txBody>
          <a:bodyPr/>
          <a:lstStyle/>
          <a:p>
            <a:pPr eaLnBrk="1" hangingPunct="1"/>
            <a:r>
              <a:rPr lang="ru-RU" altLang="ru-RU" sz="1800" dirty="0" err="1">
                <a:latin typeface="Times New Roman" panose="02020603050405020304" pitchFamily="18" charset="0"/>
              </a:rPr>
              <a:t>In</a:t>
            </a:r>
            <a:r>
              <a:rPr lang="ru-RU" altLang="ru-RU" sz="1800" dirty="0">
                <a:latin typeface="Times New Roman" panose="02020603050405020304" pitchFamily="18" charset="0"/>
              </a:rPr>
              <a:t> SQL </a:t>
            </a:r>
            <a:r>
              <a:rPr lang="ru-RU" altLang="ru-RU" sz="1800" dirty="0" err="1">
                <a:latin typeface="Times New Roman" panose="02020603050405020304" pitchFamily="18" charset="0"/>
              </a:rPr>
              <a:t>Server</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many</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administrative</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and</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informational</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activities</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can</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be</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performed</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by</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using</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system</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stored</a:t>
            </a:r>
            <a:r>
              <a:rPr lang="ru-RU" altLang="ru-RU" sz="1800" dirty="0">
                <a:latin typeface="Times New Roman" panose="02020603050405020304" pitchFamily="18" charset="0"/>
              </a:rPr>
              <a:t> </a:t>
            </a:r>
            <a:r>
              <a:rPr lang="ru-RU" altLang="ru-RU" sz="1800" dirty="0" err="1">
                <a:latin typeface="Times New Roman" panose="02020603050405020304" pitchFamily="18" charset="0"/>
              </a:rPr>
              <a:t>procedures</a:t>
            </a:r>
            <a:r>
              <a:rPr lang="ru-RU" altLang="ru-RU" sz="1800" dirty="0">
                <a:latin typeface="Times New Roman" panose="02020603050405020304" pitchFamily="18" charset="0"/>
              </a:rPr>
              <a:t>. </a:t>
            </a:r>
            <a:endParaRPr lang="en-US" altLang="ru-RU" sz="1800" dirty="0">
              <a:latin typeface="Times New Roman" panose="02020603050405020304" pitchFamily="18" charset="0"/>
            </a:endParaRPr>
          </a:p>
          <a:p>
            <a:pPr eaLnBrk="1" hangingPunct="1"/>
            <a:r>
              <a:rPr lang="en-US" altLang="ru-RU" sz="1800" dirty="0">
                <a:latin typeface="Times New Roman" panose="02020603050405020304" pitchFamily="18" charset="0"/>
              </a:rPr>
              <a:t>System stored procedures are prefixed by </a:t>
            </a:r>
            <a:r>
              <a:rPr lang="en-US" altLang="ru-RU" sz="1800" dirty="0" err="1">
                <a:latin typeface="Times New Roman" panose="02020603050405020304" pitchFamily="18" charset="0"/>
              </a:rPr>
              <a:t>sp</a:t>
            </a:r>
            <a:r>
              <a:rPr lang="en-US" altLang="ru-RU" sz="1800" dirty="0">
                <a:latin typeface="Times New Roman" panose="02020603050405020304" pitchFamily="18" charset="0"/>
              </a:rPr>
              <a:t>_, so it is not advisable to use </a:t>
            </a:r>
            <a:r>
              <a:rPr lang="en-US" altLang="ru-RU" sz="1800" dirty="0" err="1">
                <a:latin typeface="Times New Roman" panose="02020603050405020304" pitchFamily="18" charset="0"/>
              </a:rPr>
              <a:t>sp</a:t>
            </a:r>
            <a:r>
              <a:rPr lang="en-US" altLang="ru-RU" sz="1800" dirty="0">
                <a:latin typeface="Times New Roman" panose="02020603050405020304" pitchFamily="18" charset="0"/>
              </a:rPr>
              <a:t>_ for any of the stored procedures that we create, unless they form a part of our SQL Server installation.</a:t>
            </a:r>
            <a:endParaRPr lang="ru-RU" altLang="ru-RU" sz="1800" dirty="0">
              <a:latin typeface="Times New Roman" panose="02020603050405020304" pitchFamily="18" charset="0"/>
            </a:endParaRPr>
          </a:p>
          <a:p>
            <a:pPr eaLnBrk="1" hangingPunct="1"/>
            <a:r>
              <a:rPr lang="ru-RU" altLang="ru-RU" sz="2400" dirty="0" err="1">
                <a:latin typeface="Times New Roman" panose="02020603050405020304" pitchFamily="18" charset="0"/>
              </a:rPr>
              <a:t>Stored</a:t>
            </a:r>
            <a:r>
              <a:rPr lang="ru-RU" altLang="ru-RU" sz="2400" dirty="0">
                <a:latin typeface="Times New Roman" panose="02020603050405020304" pitchFamily="18" charset="0"/>
              </a:rPr>
              <a:t> </a:t>
            </a:r>
            <a:r>
              <a:rPr lang="ru-RU" altLang="ru-RU" sz="2400" dirty="0" err="1">
                <a:latin typeface="Times New Roman" panose="02020603050405020304" pitchFamily="18" charset="0"/>
              </a:rPr>
              <a:t>procedures</a:t>
            </a:r>
            <a:r>
              <a:rPr lang="ru-RU" altLang="ru-RU" sz="2400" dirty="0">
                <a:latin typeface="Times New Roman" panose="02020603050405020304" pitchFamily="18" charset="0"/>
              </a:rPr>
              <a:t> </a:t>
            </a:r>
            <a:r>
              <a:rPr lang="ru-RU" altLang="ru-RU" sz="2400" dirty="0" err="1">
                <a:latin typeface="Times New Roman" panose="02020603050405020304" pitchFamily="18" charset="0"/>
              </a:rPr>
              <a:t>can</a:t>
            </a:r>
            <a:r>
              <a:rPr lang="ru-RU" altLang="ru-RU" sz="2400" dirty="0">
                <a:latin typeface="Times New Roman" panose="02020603050405020304" pitchFamily="18" charset="0"/>
              </a:rPr>
              <a:t> </a:t>
            </a:r>
            <a:r>
              <a:rPr lang="ru-RU" altLang="ru-RU" sz="2400" dirty="0" err="1">
                <a:latin typeface="Times New Roman" panose="02020603050405020304" pitchFamily="18" charset="0"/>
              </a:rPr>
              <a:t>be</a:t>
            </a:r>
            <a:r>
              <a:rPr lang="ru-RU" altLang="ru-RU" sz="2400" dirty="0">
                <a:latin typeface="Times New Roman" panose="02020603050405020304" pitchFamily="18" charset="0"/>
              </a:rPr>
              <a:t>:</a:t>
            </a:r>
            <a:br>
              <a:rPr lang="ru-RU" altLang="ru-RU" sz="2400" dirty="0">
                <a:latin typeface="Times New Roman" panose="02020603050405020304" pitchFamily="18" charset="0"/>
              </a:rPr>
            </a:br>
            <a:r>
              <a:rPr lang="ru-RU" altLang="ru-RU" sz="1800" dirty="0">
                <a:latin typeface="Times New Roman" panose="02020603050405020304" pitchFamily="18" charset="0"/>
              </a:rPr>
              <a:t>- </a:t>
            </a:r>
            <a:r>
              <a:rPr lang="ru-RU" altLang="ru-RU" sz="1800" dirty="0" err="1">
                <a:latin typeface="Times New Roman" panose="02020603050405020304" pitchFamily="18" charset="0"/>
              </a:rPr>
              <a:t>system</a:t>
            </a:r>
            <a:r>
              <a:rPr lang="ru-RU" altLang="ru-RU" sz="1800" dirty="0">
                <a:latin typeface="Times New Roman" panose="02020603050405020304" pitchFamily="18" charset="0"/>
              </a:rPr>
              <a:t> / </a:t>
            </a:r>
            <a:r>
              <a:rPr lang="en-US" altLang="ru-RU" sz="1800" dirty="0" err="1">
                <a:latin typeface="Times New Roman" panose="02020603050405020304" pitchFamily="18" charset="0"/>
              </a:rPr>
              <a:t>sp</a:t>
            </a:r>
            <a:r>
              <a:rPr lang="en-US" altLang="ru-RU" sz="1800" dirty="0">
                <a:latin typeface="Times New Roman" panose="02020603050405020304" pitchFamily="18" charset="0"/>
              </a:rPr>
              <a:t>_ help …; </a:t>
            </a:r>
            <a:r>
              <a:rPr lang="ru-RU" altLang="ru-RU" sz="1800" dirty="0" err="1">
                <a:latin typeface="Times New Roman" panose="02020603050405020304" pitchFamily="18" charset="0"/>
              </a:rPr>
              <a:t>sp_helptext</a:t>
            </a:r>
            <a:r>
              <a:rPr lang="ru-RU" altLang="ru-RU" sz="1800" dirty="0">
                <a:latin typeface="Times New Roman" panose="02020603050405020304" pitchFamily="18" charset="0"/>
              </a:rPr>
              <a:t> </a:t>
            </a:r>
            <a:r>
              <a:rPr lang="en-US" altLang="ru-RU" sz="1800" dirty="0">
                <a:latin typeface="Times New Roman" panose="02020603050405020304" pitchFamily="18" charset="0"/>
              </a:rPr>
              <a:t>…./</a:t>
            </a:r>
            <a:br>
              <a:rPr lang="ru-RU" altLang="ru-RU" sz="1800" dirty="0">
                <a:latin typeface="Times New Roman" panose="02020603050405020304" pitchFamily="18" charset="0"/>
              </a:rPr>
            </a:br>
            <a:r>
              <a:rPr lang="ru-RU" altLang="ru-RU" sz="1800" dirty="0">
                <a:latin typeface="Times New Roman" panose="02020603050405020304" pitchFamily="18" charset="0"/>
              </a:rPr>
              <a:t>- </a:t>
            </a:r>
            <a:r>
              <a:rPr lang="ru-RU" altLang="ru-RU" sz="1800" dirty="0" err="1">
                <a:latin typeface="Times New Roman" panose="02020603050405020304" pitchFamily="18" charset="0"/>
              </a:rPr>
              <a:t>local</a:t>
            </a:r>
            <a:br>
              <a:rPr lang="ru-RU" altLang="ru-RU" sz="1800" dirty="0">
                <a:latin typeface="Times New Roman" panose="02020603050405020304" pitchFamily="18" charset="0"/>
              </a:rPr>
            </a:br>
            <a:r>
              <a:rPr lang="ru-RU" altLang="ru-RU" sz="1800" dirty="0">
                <a:latin typeface="Times New Roman" panose="02020603050405020304" pitchFamily="18" charset="0"/>
              </a:rPr>
              <a:t>- </a:t>
            </a:r>
            <a:r>
              <a:rPr lang="ru-RU" altLang="ru-RU" sz="1800" dirty="0" err="1">
                <a:latin typeface="Times New Roman" panose="02020603050405020304" pitchFamily="18" charset="0"/>
              </a:rPr>
              <a:t>temporary</a:t>
            </a:r>
            <a:r>
              <a:rPr lang="ru-RU" altLang="ru-RU" sz="1800" dirty="0">
                <a:latin typeface="Times New Roman" panose="02020603050405020304" pitchFamily="18" charset="0"/>
              </a:rPr>
              <a:t> </a:t>
            </a:r>
          </a:p>
          <a:p>
            <a:pPr eaLnBrk="1" hangingPunct="1">
              <a:buFont typeface="Wingdings 3" panose="05040102010807070707" pitchFamily="18" charset="2"/>
              <a:buNone/>
            </a:pPr>
            <a:r>
              <a:rPr lang="ru-RU" altLang="ru-RU" sz="1800" dirty="0">
                <a:latin typeface="Times New Roman" panose="02020603050405020304" pitchFamily="18" charset="0"/>
              </a:rPr>
              <a:t>	- </a:t>
            </a:r>
            <a:r>
              <a:rPr lang="ru-RU" altLang="ru-RU" sz="1800" dirty="0" err="1">
                <a:latin typeface="Times New Roman" panose="02020603050405020304" pitchFamily="18" charset="0"/>
              </a:rPr>
              <a:t>remote</a:t>
            </a:r>
            <a:r>
              <a:rPr lang="ru-RU" altLang="ru-RU" sz="1800" dirty="0">
                <a:latin typeface="Times New Roman" panose="02020603050405020304" pitchFamily="18" charset="0"/>
              </a:rPr>
              <a:t> </a:t>
            </a:r>
            <a:endParaRPr lang="en-US" altLang="ru-RU" sz="1800" dirty="0">
              <a:latin typeface="Times New Roman" panose="02020603050405020304" pitchFamily="18" charset="0"/>
            </a:endParaRPr>
          </a:p>
          <a:p>
            <a:pPr eaLnBrk="1" hangingPunct="1">
              <a:buFont typeface="Wingdings 3" panose="05040102010807070707" pitchFamily="18" charset="2"/>
              <a:buNone/>
            </a:pPr>
            <a:r>
              <a:rPr lang="en-US" altLang="ru-RU" sz="1800" dirty="0">
                <a:latin typeface="Times New Roman" panose="02020603050405020304" pitchFamily="18" charset="0"/>
              </a:rPr>
              <a:t>    - extended </a:t>
            </a:r>
          </a:p>
          <a:p>
            <a:endParaRPr lang="ru-RU" dirty="0"/>
          </a:p>
        </p:txBody>
      </p:sp>
    </p:spTree>
    <p:extLst>
      <p:ext uri="{BB962C8B-B14F-4D97-AF65-F5344CB8AC3E}">
        <p14:creationId xmlns:p14="http://schemas.microsoft.com/office/powerpoint/2010/main" val="2537353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154635-1867-4658-BF32-C2010B399C04}"/>
              </a:ext>
            </a:extLst>
          </p:cNvPr>
          <p:cNvSpPr>
            <a:spLocks noGrp="1"/>
          </p:cNvSpPr>
          <p:nvPr>
            <p:ph type="title"/>
          </p:nvPr>
        </p:nvSpPr>
        <p:spPr>
          <a:xfrm>
            <a:off x="581192" y="702156"/>
            <a:ext cx="11029616" cy="866585"/>
          </a:xfrm>
        </p:spPr>
        <p:txBody>
          <a:bodyPr/>
          <a:lstStyle/>
          <a:p>
            <a:pPr algn="ctr"/>
            <a:r>
              <a:rPr lang="en-US" dirty="0">
                <a:solidFill>
                  <a:srgbClr val="FFC000"/>
                </a:solidFill>
              </a:rPr>
              <a:t>Stored procedures</a:t>
            </a:r>
            <a:endParaRPr lang="ru-RU" dirty="0"/>
          </a:p>
        </p:txBody>
      </p:sp>
      <p:sp>
        <p:nvSpPr>
          <p:cNvPr id="3" name="Объект 2">
            <a:extLst>
              <a:ext uri="{FF2B5EF4-FFF2-40B4-BE49-F238E27FC236}">
                <a16:creationId xmlns:a16="http://schemas.microsoft.com/office/drawing/2014/main" id="{10297B28-6B7A-47B5-A513-397BBFCDF86F}"/>
              </a:ext>
            </a:extLst>
          </p:cNvPr>
          <p:cNvSpPr>
            <a:spLocks noGrp="1"/>
          </p:cNvSpPr>
          <p:nvPr>
            <p:ph idx="1"/>
          </p:nvPr>
        </p:nvSpPr>
        <p:spPr>
          <a:xfrm>
            <a:off x="522469" y="1928826"/>
            <a:ext cx="11088339" cy="4572642"/>
          </a:xfrm>
        </p:spPr>
        <p:txBody>
          <a:bodyPr/>
          <a:lstStyle/>
          <a:p>
            <a:pPr eaLnBrk="1" hangingPunct="1"/>
            <a:r>
              <a:rPr lang="ru-RU" altLang="ru-RU" sz="2000" dirty="0" err="1">
                <a:solidFill>
                  <a:srgbClr val="120C80"/>
                </a:solidFill>
                <a:latin typeface="Times New Roman" panose="02020603050405020304" pitchFamily="18" charset="0"/>
              </a:rPr>
              <a:t>Stored</a:t>
            </a:r>
            <a:r>
              <a:rPr lang="ru-RU" altLang="ru-RU" sz="2000" dirty="0">
                <a:solidFill>
                  <a:srgbClr val="120C80"/>
                </a:solidFill>
                <a:latin typeface="Times New Roman" panose="02020603050405020304" pitchFamily="18" charset="0"/>
              </a:rPr>
              <a:t> </a:t>
            </a:r>
            <a:r>
              <a:rPr lang="ru-RU" altLang="ru-RU" sz="2000" dirty="0" err="1">
                <a:solidFill>
                  <a:srgbClr val="120C80"/>
                </a:solidFill>
                <a:latin typeface="Times New Roman" panose="02020603050405020304" pitchFamily="18" charset="0"/>
              </a:rPr>
              <a:t>procedures</a:t>
            </a:r>
            <a:r>
              <a:rPr lang="ru-RU" altLang="ru-RU" sz="2000" dirty="0">
                <a:solidFill>
                  <a:srgbClr val="120C80"/>
                </a:solidFill>
                <a:latin typeface="Times New Roman" panose="02020603050405020304" pitchFamily="18" charset="0"/>
              </a:rPr>
              <a:t>, </a:t>
            </a:r>
            <a:r>
              <a:rPr lang="ru-RU" altLang="ru-RU" sz="2000" dirty="0" err="1">
                <a:solidFill>
                  <a:srgbClr val="120C80"/>
                </a:solidFill>
                <a:latin typeface="Times New Roman" panose="02020603050405020304" pitchFamily="18" charset="0"/>
              </a:rPr>
              <a:t>user</a:t>
            </a:r>
            <a:r>
              <a:rPr lang="en-US" altLang="ru-RU" sz="2000" dirty="0">
                <a:solidFill>
                  <a:srgbClr val="120C80"/>
                </a:solidFill>
                <a:latin typeface="Times New Roman" panose="02020603050405020304" pitchFamily="18" charset="0"/>
              </a:rPr>
              <a:t>-</a:t>
            </a:r>
            <a:r>
              <a:rPr lang="ru-RU" altLang="ru-RU" sz="2000" dirty="0" err="1">
                <a:solidFill>
                  <a:srgbClr val="120C80"/>
                </a:solidFill>
                <a:latin typeface="Times New Roman" panose="02020603050405020304" pitchFamily="18" charset="0"/>
              </a:rPr>
              <a:t>defined</a:t>
            </a:r>
            <a:r>
              <a:rPr lang="en-US" altLang="ru-RU" sz="2000" dirty="0">
                <a:solidFill>
                  <a:srgbClr val="120C80"/>
                </a:solidFill>
                <a:latin typeface="Times New Roman" panose="02020603050405020304" pitchFamily="18" charset="0"/>
              </a:rPr>
              <a:t> </a:t>
            </a:r>
            <a:r>
              <a:rPr lang="ru-RU" altLang="ru-RU" sz="2000" dirty="0" err="1">
                <a:solidFill>
                  <a:srgbClr val="120C80"/>
                </a:solidFill>
                <a:latin typeface="Times New Roman" panose="02020603050405020304" pitchFamily="18" charset="0"/>
              </a:rPr>
              <a:t>functions</a:t>
            </a:r>
            <a:r>
              <a:rPr lang="ru-RU" altLang="ru-RU" sz="2000" dirty="0">
                <a:solidFill>
                  <a:srgbClr val="120C80"/>
                </a:solidFill>
                <a:latin typeface="Times New Roman" panose="02020603050405020304" pitchFamily="18" charset="0"/>
              </a:rPr>
              <a:t>, </a:t>
            </a:r>
            <a:r>
              <a:rPr lang="ru-RU" altLang="ru-RU" sz="2000" dirty="0" err="1">
                <a:solidFill>
                  <a:srgbClr val="120C80"/>
                </a:solidFill>
                <a:latin typeface="Times New Roman" panose="02020603050405020304" pitchFamily="18" charset="0"/>
              </a:rPr>
              <a:t>and</a:t>
            </a:r>
            <a:r>
              <a:rPr lang="ru-RU" altLang="ru-RU" sz="2000" dirty="0">
                <a:solidFill>
                  <a:srgbClr val="120C80"/>
                </a:solidFill>
                <a:latin typeface="Times New Roman" panose="02020603050405020304" pitchFamily="18" charset="0"/>
              </a:rPr>
              <a:t> </a:t>
            </a:r>
            <a:r>
              <a:rPr lang="ru-RU" altLang="ru-RU" sz="2000" dirty="0" err="1">
                <a:solidFill>
                  <a:srgbClr val="120C80"/>
                </a:solidFill>
                <a:latin typeface="Times New Roman" panose="02020603050405020304" pitchFamily="18" charset="0"/>
              </a:rPr>
              <a:t>prepared</a:t>
            </a:r>
            <a:r>
              <a:rPr lang="ru-RU" altLang="ru-RU" sz="2000" dirty="0">
                <a:solidFill>
                  <a:srgbClr val="120C80"/>
                </a:solidFill>
                <a:latin typeface="Times New Roman" panose="02020603050405020304" pitchFamily="18" charset="0"/>
              </a:rPr>
              <a:t> </a:t>
            </a:r>
            <a:r>
              <a:rPr lang="ru-RU" altLang="ru-RU" sz="2000" dirty="0" err="1">
                <a:solidFill>
                  <a:srgbClr val="120C80"/>
                </a:solidFill>
                <a:latin typeface="Times New Roman" panose="02020603050405020304" pitchFamily="18" charset="0"/>
              </a:rPr>
              <a:t>statements</a:t>
            </a:r>
            <a:endParaRPr lang="en-US" altLang="ru-RU" sz="2000" dirty="0">
              <a:solidFill>
                <a:srgbClr val="120C80"/>
              </a:solidFill>
              <a:latin typeface="Times New Roman" panose="02020603050405020304" pitchFamily="18" charset="0"/>
            </a:endParaRPr>
          </a:p>
          <a:p>
            <a:pPr eaLnBrk="1" hangingPunct="1"/>
            <a:endParaRPr lang="en-US" altLang="ru-RU" sz="2000" dirty="0">
              <a:solidFill>
                <a:srgbClr val="120C80"/>
              </a:solidFill>
              <a:latin typeface="Times New Roman" panose="02020603050405020304" pitchFamily="18" charset="0"/>
            </a:endParaRPr>
          </a:p>
          <a:p>
            <a:pPr eaLnBrk="1" hangingPunct="1">
              <a:buFontTx/>
              <a:buChar char="•"/>
            </a:pPr>
            <a:r>
              <a:rPr lang="en-US" altLang="ru-RU" sz="2000" dirty="0">
                <a:latin typeface="Times New Roman" panose="02020603050405020304" pitchFamily="18" charset="0"/>
              </a:rPr>
              <a:t> </a:t>
            </a:r>
            <a:r>
              <a:rPr lang="ru-RU" altLang="ru-RU" sz="2000" dirty="0">
                <a:latin typeface="Times New Roman" panose="02020603050405020304" pitchFamily="18" charset="0"/>
              </a:rPr>
              <a:t>A </a:t>
            </a:r>
            <a:r>
              <a:rPr lang="ru-RU" altLang="ru-RU" sz="2000" dirty="0" err="1">
                <a:latin typeface="Times New Roman" panose="02020603050405020304" pitchFamily="18" charset="0"/>
              </a:rPr>
              <a:t>stored</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procedure</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is</a:t>
            </a:r>
            <a:r>
              <a:rPr lang="ru-RU" altLang="ru-RU" sz="2000" dirty="0">
                <a:latin typeface="Times New Roman" panose="02020603050405020304" pitchFamily="18" charset="0"/>
              </a:rPr>
              <a:t> a </a:t>
            </a:r>
            <a:r>
              <a:rPr lang="ru-RU" altLang="ru-RU" sz="2000" dirty="0" err="1">
                <a:latin typeface="Times New Roman" panose="02020603050405020304" pitchFamily="18" charset="0"/>
              </a:rPr>
              <a:t>collection</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of</a:t>
            </a:r>
            <a:r>
              <a:rPr lang="ru-RU" altLang="ru-RU" sz="2000" dirty="0">
                <a:latin typeface="Times New Roman" panose="02020603050405020304" pitchFamily="18" charset="0"/>
              </a:rPr>
              <a:t> SQL</a:t>
            </a:r>
            <a:r>
              <a:rPr lang="en-US" altLang="ru-RU" sz="2000" dirty="0">
                <a:latin typeface="Times New Roman" panose="02020603050405020304" pitchFamily="18" charset="0"/>
              </a:rPr>
              <a:t> </a:t>
            </a:r>
            <a:r>
              <a:rPr lang="ru-RU" altLang="ru-RU" sz="2000" dirty="0" err="1">
                <a:latin typeface="Times New Roman" panose="02020603050405020304" pitchFamily="18" charset="0"/>
              </a:rPr>
              <a:t>statements</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that</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can</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be</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called</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via</a:t>
            </a:r>
            <a:r>
              <a:rPr lang="ru-RU" altLang="ru-RU" sz="2000" dirty="0">
                <a:latin typeface="Times New Roman" panose="02020603050405020304" pitchFamily="18" charset="0"/>
              </a:rPr>
              <a:t> a CALL</a:t>
            </a:r>
            <a:r>
              <a:rPr lang="en-US" altLang="ru-RU" sz="2000" dirty="0">
                <a:latin typeface="Times New Roman" panose="02020603050405020304" pitchFamily="18" charset="0"/>
              </a:rPr>
              <a:t> </a:t>
            </a:r>
            <a:r>
              <a:rPr lang="ru-RU" altLang="ru-RU" sz="2000" dirty="0" err="1">
                <a:latin typeface="Times New Roman" panose="02020603050405020304" pitchFamily="18" charset="0"/>
              </a:rPr>
              <a:t>statement</a:t>
            </a:r>
            <a:r>
              <a:rPr lang="ru-RU" altLang="ru-RU" sz="2000" dirty="0">
                <a:latin typeface="Times New Roman" panose="02020603050405020304" pitchFamily="18" charset="0"/>
              </a:rPr>
              <a:t>.</a:t>
            </a:r>
            <a:endParaRPr lang="en-US" altLang="ru-RU" sz="2000" dirty="0">
              <a:latin typeface="Times New Roman" panose="02020603050405020304" pitchFamily="18" charset="0"/>
            </a:endParaRPr>
          </a:p>
          <a:p>
            <a:pPr eaLnBrk="1" hangingPunct="1">
              <a:buFontTx/>
              <a:buChar char="•"/>
            </a:pPr>
            <a:endParaRPr lang="ru-RU" altLang="ru-RU" sz="2000" dirty="0">
              <a:latin typeface="Times New Roman" panose="02020603050405020304" pitchFamily="18" charset="0"/>
            </a:endParaRPr>
          </a:p>
          <a:p>
            <a:pPr eaLnBrk="1" hangingPunct="1"/>
            <a:r>
              <a:rPr lang="ru-RU" altLang="ru-RU" sz="2000" dirty="0">
                <a:latin typeface="Times New Roman" panose="02020603050405020304" pitchFamily="18" charset="0"/>
              </a:rPr>
              <a:t>• A </a:t>
            </a:r>
            <a:r>
              <a:rPr lang="ru-RU" altLang="ru-RU" sz="2000" dirty="0" err="1">
                <a:latin typeface="Times New Roman" panose="02020603050405020304" pitchFamily="18" charset="0"/>
              </a:rPr>
              <a:t>user</a:t>
            </a:r>
            <a:r>
              <a:rPr lang="en-US" altLang="ru-RU" sz="2000" dirty="0">
                <a:latin typeface="Times New Roman" panose="02020603050405020304" pitchFamily="18" charset="0"/>
              </a:rPr>
              <a:t>-</a:t>
            </a:r>
            <a:r>
              <a:rPr lang="ru-RU" altLang="ru-RU" sz="2000" dirty="0" err="1">
                <a:latin typeface="Times New Roman" panose="02020603050405020304" pitchFamily="18" charset="0"/>
              </a:rPr>
              <a:t>defined</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function</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is</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also</a:t>
            </a:r>
            <a:r>
              <a:rPr lang="ru-RU" altLang="ru-RU" sz="2000" dirty="0">
                <a:latin typeface="Times New Roman" panose="02020603050405020304" pitchFamily="18" charset="0"/>
              </a:rPr>
              <a:t> a </a:t>
            </a:r>
            <a:r>
              <a:rPr lang="ru-RU" altLang="ru-RU" sz="2000" dirty="0" err="1">
                <a:latin typeface="Times New Roman" panose="02020603050405020304" pitchFamily="18" charset="0"/>
              </a:rPr>
              <a:t>collection</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of</a:t>
            </a:r>
            <a:r>
              <a:rPr lang="ru-RU" altLang="ru-RU" sz="2000" dirty="0">
                <a:latin typeface="Times New Roman" panose="02020603050405020304" pitchFamily="18" charset="0"/>
              </a:rPr>
              <a:t> SQL</a:t>
            </a:r>
            <a:r>
              <a:rPr lang="en-US" altLang="ru-RU" sz="2000" dirty="0">
                <a:latin typeface="Times New Roman" panose="02020603050405020304" pitchFamily="18" charset="0"/>
              </a:rPr>
              <a:t> </a:t>
            </a:r>
            <a:r>
              <a:rPr lang="ru-RU" altLang="ru-RU" sz="2000" dirty="0" err="1">
                <a:latin typeface="Times New Roman" panose="02020603050405020304" pitchFamily="18" charset="0"/>
              </a:rPr>
              <a:t>statements</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but</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it</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can</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be</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called</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and</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used</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like</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any</a:t>
            </a:r>
            <a:r>
              <a:rPr lang="en-US" altLang="ru-RU" sz="2000" dirty="0">
                <a:latin typeface="Times New Roman" panose="02020603050405020304" pitchFamily="18" charset="0"/>
              </a:rPr>
              <a:t> </a:t>
            </a:r>
            <a:r>
              <a:rPr lang="ru-RU" altLang="ru-RU" sz="2000" dirty="0" err="1">
                <a:latin typeface="Times New Roman" panose="02020603050405020304" pitchFamily="18" charset="0"/>
              </a:rPr>
              <a:t>Built</a:t>
            </a:r>
            <a:r>
              <a:rPr lang="en-US" altLang="ru-RU" sz="2000" dirty="0">
                <a:latin typeface="Times New Roman" panose="02020603050405020304" pitchFamily="18" charset="0"/>
              </a:rPr>
              <a:t>-</a:t>
            </a:r>
            <a:r>
              <a:rPr lang="ru-RU" altLang="ru-RU" sz="2000" dirty="0" err="1">
                <a:latin typeface="Times New Roman" panose="02020603050405020304" pitchFamily="18" charset="0"/>
              </a:rPr>
              <a:t>in</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function</a:t>
            </a:r>
            <a:endParaRPr lang="en-US" altLang="ru-RU" sz="2000" dirty="0">
              <a:latin typeface="Times New Roman" panose="02020603050405020304" pitchFamily="18" charset="0"/>
            </a:endParaRPr>
          </a:p>
          <a:p>
            <a:pPr eaLnBrk="1" hangingPunct="1"/>
            <a:endParaRPr lang="ru-RU" altLang="ru-RU" sz="2000" dirty="0">
              <a:latin typeface="Times New Roman" panose="02020603050405020304" pitchFamily="18" charset="0"/>
            </a:endParaRPr>
          </a:p>
          <a:p>
            <a:pPr eaLnBrk="1" hangingPunct="1"/>
            <a:r>
              <a:rPr lang="ru-RU" altLang="ru-RU" sz="2000" dirty="0">
                <a:latin typeface="Times New Roman" panose="02020603050405020304" pitchFamily="18" charset="0"/>
              </a:rPr>
              <a:t>• A </a:t>
            </a:r>
            <a:r>
              <a:rPr lang="ru-RU" altLang="ru-RU" sz="2000" dirty="0" err="1">
                <a:latin typeface="Times New Roman" panose="02020603050405020304" pitchFamily="18" charset="0"/>
              </a:rPr>
              <a:t>prepared</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statement</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is</a:t>
            </a:r>
            <a:r>
              <a:rPr lang="ru-RU" altLang="ru-RU" sz="2000" dirty="0">
                <a:latin typeface="Times New Roman" panose="02020603050405020304" pitchFamily="18" charset="0"/>
              </a:rPr>
              <a:t> a </a:t>
            </a:r>
            <a:r>
              <a:rPr lang="ru-RU" altLang="ru-RU" sz="2000" dirty="0" err="1">
                <a:latin typeface="Times New Roman" panose="02020603050405020304" pitchFamily="18" charset="0"/>
              </a:rPr>
              <a:t>query</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that</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is</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stored</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on</a:t>
            </a:r>
            <a:r>
              <a:rPr lang="en-US" altLang="ru-RU" sz="2000" dirty="0">
                <a:latin typeface="Times New Roman" panose="02020603050405020304" pitchFamily="18" charset="0"/>
              </a:rPr>
              <a:t> </a:t>
            </a:r>
            <a:r>
              <a:rPr lang="ru-RU" altLang="ru-RU" sz="2000" dirty="0" err="1">
                <a:latin typeface="Times New Roman" panose="02020603050405020304" pitchFamily="18" charset="0"/>
              </a:rPr>
              <a:t>the</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server</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and</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that</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can</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be</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executed</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in</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the</a:t>
            </a:r>
            <a:r>
              <a:rPr lang="ru-RU" altLang="ru-RU" sz="2000" dirty="0">
                <a:latin typeface="Times New Roman" panose="02020603050405020304" pitchFamily="18" charset="0"/>
              </a:rPr>
              <a:t> </a:t>
            </a:r>
            <a:r>
              <a:rPr lang="ru-RU" altLang="ru-RU" sz="2000" dirty="0" err="1">
                <a:latin typeface="Times New Roman" panose="02020603050405020304" pitchFamily="18" charset="0"/>
              </a:rPr>
              <a:t>future</a:t>
            </a:r>
            <a:endParaRPr lang="ru-RU" altLang="ru-RU" sz="2000" dirty="0">
              <a:latin typeface="Times New Roman" panose="02020603050405020304" pitchFamily="18" charset="0"/>
            </a:endParaRPr>
          </a:p>
          <a:p>
            <a:endParaRPr lang="ru-RU" dirty="0"/>
          </a:p>
        </p:txBody>
      </p:sp>
    </p:spTree>
    <p:extLst>
      <p:ext uri="{BB962C8B-B14F-4D97-AF65-F5344CB8AC3E}">
        <p14:creationId xmlns:p14="http://schemas.microsoft.com/office/powerpoint/2010/main" val="3953211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8" name="Rectangle 10">
            <a:extLst>
              <a:ext uri="{FF2B5EF4-FFF2-40B4-BE49-F238E27FC236}">
                <a16:creationId xmlns:a16="http://schemas.microsoft.com/office/drawing/2014/main" id="{488C56DE-075F-4E7D-8010-EFB0807AE867}"/>
              </a:ext>
            </a:extLst>
          </p:cNvPr>
          <p:cNvSpPr>
            <a:spLocks noGrp="1" noChangeArrowheads="1"/>
          </p:cNvSpPr>
          <p:nvPr>
            <p:ph type="title"/>
          </p:nvPr>
        </p:nvSpPr>
        <p:spPr bwMode="auto">
          <a:xfrm>
            <a:off x="436227" y="274637"/>
            <a:ext cx="11274803" cy="2011364"/>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a:bodyPr>
          <a:lstStyle/>
          <a:p>
            <a:pPr eaLnBrk="1" hangingPunct="1">
              <a:defRPr/>
            </a:pPr>
            <a:r>
              <a:rPr lang="en-US" altLang="ru-RU" sz="2400" dirty="0">
                <a:solidFill>
                  <a:srgbClr val="120C80"/>
                </a:solidFill>
                <a:latin typeface="Times New Roman" panose="02020603050405020304" pitchFamily="18" charset="0"/>
              </a:rPr>
              <a:t>Stored procedures</a:t>
            </a:r>
            <a:br>
              <a:rPr lang="ru-RU" altLang="ru-RU" sz="2400" dirty="0">
                <a:solidFill>
                  <a:srgbClr val="120C80"/>
                </a:solidFill>
                <a:latin typeface="Times New Roman" panose="02020603050405020304" pitchFamily="18" charset="0"/>
              </a:rPr>
            </a:br>
            <a:r>
              <a:rPr lang="en-US" altLang="ru-RU" sz="2000" dirty="0">
                <a:solidFill>
                  <a:schemeClr val="tx1"/>
                </a:solidFill>
                <a:latin typeface="Times New Roman" panose="02020603050405020304" pitchFamily="18" charset="0"/>
              </a:rPr>
              <a:t>• Stored procedures must be declared before they can be called.</a:t>
            </a:r>
            <a:br>
              <a:rPr lang="ru-RU" altLang="ru-RU" sz="3700" dirty="0">
                <a:solidFill>
                  <a:schemeClr val="tx1"/>
                </a:solidFill>
              </a:rPr>
            </a:br>
            <a:r>
              <a:rPr lang="en-US" altLang="ru-RU" sz="2000" dirty="0">
                <a:solidFill>
                  <a:schemeClr val="tx1"/>
                </a:solidFill>
                <a:latin typeface="Times New Roman" panose="02020603050405020304" pitchFamily="18" charset="0"/>
              </a:rPr>
              <a:t>• The declaration can include parameters.</a:t>
            </a:r>
            <a:br>
              <a:rPr lang="ru-RU" altLang="ru-RU" sz="2000" dirty="0">
                <a:solidFill>
                  <a:schemeClr val="tx1"/>
                </a:solidFill>
                <a:latin typeface="Times New Roman" panose="02020603050405020304" pitchFamily="18" charset="0"/>
              </a:rPr>
            </a:br>
            <a:r>
              <a:rPr lang="en-US" altLang="ru-RU" sz="2000" dirty="0">
                <a:solidFill>
                  <a:schemeClr val="tx1"/>
                </a:solidFill>
                <a:latin typeface="Times New Roman" panose="02020603050405020304" pitchFamily="18" charset="0"/>
              </a:rPr>
              <a:t>• If parameters are changed inside the procedure, their modified values are accessible after the call. </a:t>
            </a:r>
            <a:endParaRPr lang="ru-RU" altLang="ru-RU" sz="2000" dirty="0">
              <a:solidFill>
                <a:schemeClr val="tx1"/>
              </a:solidFill>
              <a:latin typeface="Times New Roman" panose="02020603050405020304" pitchFamily="18" charset="0"/>
            </a:endParaRPr>
          </a:p>
        </p:txBody>
      </p:sp>
      <p:graphicFrame>
        <p:nvGraphicFramePr>
          <p:cNvPr id="94223" name="Group 15">
            <a:extLst>
              <a:ext uri="{FF2B5EF4-FFF2-40B4-BE49-F238E27FC236}">
                <a16:creationId xmlns:a16="http://schemas.microsoft.com/office/drawing/2014/main" id="{9722866C-75E1-47E3-A0E7-8A8942AD8482}"/>
              </a:ext>
            </a:extLst>
          </p:cNvPr>
          <p:cNvGraphicFramePr>
            <a:graphicFrameLocks noGrp="1"/>
          </p:cNvGraphicFramePr>
          <p:nvPr>
            <p:ph idx="1"/>
          </p:nvPr>
        </p:nvGraphicFramePr>
        <p:xfrm>
          <a:off x="2209800" y="3200400"/>
          <a:ext cx="4343400" cy="1371600"/>
        </p:xfrm>
        <a:graphic>
          <a:graphicData uri="http://schemas.openxmlformats.org/drawingml/2006/table">
            <a:tbl>
              <a:tblPr/>
              <a:tblGrid>
                <a:gridCol w="4343400">
                  <a:extLst>
                    <a:ext uri="{9D8B030D-6E8A-4147-A177-3AD203B41FA5}">
                      <a16:colId xmlns:a16="http://schemas.microsoft.com/office/drawing/2014/main" val="20000"/>
                    </a:ext>
                  </a:extLst>
                </a:gridCol>
              </a:tblGrid>
              <a:tr h="1371600">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CREATE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 FROM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AdventureWorks.Person.Address</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
        <p:nvSpPr>
          <p:cNvPr id="14346" name="Rectangle 12">
            <a:extLst>
              <a:ext uri="{FF2B5EF4-FFF2-40B4-BE49-F238E27FC236}">
                <a16:creationId xmlns:a16="http://schemas.microsoft.com/office/drawing/2014/main" id="{DA456CFC-E426-41AD-A724-1CC2B8024B42}"/>
              </a:ext>
            </a:extLst>
          </p:cNvPr>
          <p:cNvSpPr>
            <a:spLocks noChangeArrowheads="1"/>
          </p:cNvSpPr>
          <p:nvPr/>
        </p:nvSpPr>
        <p:spPr bwMode="auto">
          <a:xfrm>
            <a:off x="2057400" y="2286001"/>
            <a:ext cx="422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b="1" dirty="0"/>
              <a:t>Creating a simple stored procedure</a:t>
            </a:r>
            <a:r>
              <a:rPr lang="en-US" altLang="ru-RU" dirty="0"/>
              <a:t>   </a:t>
            </a:r>
          </a:p>
        </p:txBody>
      </p:sp>
      <p:sp>
        <p:nvSpPr>
          <p:cNvPr id="14347" name="Rectangle 16">
            <a:extLst>
              <a:ext uri="{FF2B5EF4-FFF2-40B4-BE49-F238E27FC236}">
                <a16:creationId xmlns:a16="http://schemas.microsoft.com/office/drawing/2014/main" id="{C376971C-D2BC-4400-9D53-EBA37DD5478E}"/>
              </a:ext>
            </a:extLst>
          </p:cNvPr>
          <p:cNvSpPr>
            <a:spLocks noChangeArrowheads="1"/>
          </p:cNvSpPr>
          <p:nvPr/>
        </p:nvSpPr>
        <p:spPr bwMode="auto">
          <a:xfrm>
            <a:off x="2057400" y="2743201"/>
            <a:ext cx="709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dirty="0"/>
              <a:t>To create a stored procedure to do this the code would look like this:</a:t>
            </a:r>
          </a:p>
        </p:txBody>
      </p:sp>
      <p:graphicFrame>
        <p:nvGraphicFramePr>
          <p:cNvPr id="94238" name="Group 30">
            <a:extLst>
              <a:ext uri="{FF2B5EF4-FFF2-40B4-BE49-F238E27FC236}">
                <a16:creationId xmlns:a16="http://schemas.microsoft.com/office/drawing/2014/main" id="{3B10104A-4039-4976-8208-EA1A7746B8C5}"/>
              </a:ext>
            </a:extLst>
          </p:cNvPr>
          <p:cNvGraphicFramePr>
            <a:graphicFrameLocks noGrp="1"/>
          </p:cNvGraphicFramePr>
          <p:nvPr>
            <p:extLst>
              <p:ext uri="{D42A27DB-BD31-4B8C-83A1-F6EECF244321}">
                <p14:modId xmlns:p14="http://schemas.microsoft.com/office/powerpoint/2010/main" val="3955780881"/>
              </p:ext>
            </p:extLst>
          </p:nvPr>
        </p:nvGraphicFramePr>
        <p:xfrm>
          <a:off x="6409888" y="5357609"/>
          <a:ext cx="3505200" cy="1311275"/>
        </p:xfrm>
        <a:graphic>
          <a:graphicData uri="http://schemas.openxmlformats.org/drawingml/2006/table">
            <a:tbl>
              <a:tblPr/>
              <a:tblGrid>
                <a:gridCol w="3505200">
                  <a:extLst>
                    <a:ext uri="{9D8B030D-6E8A-4147-A177-3AD203B41FA5}">
                      <a16:colId xmlns:a16="http://schemas.microsoft.com/office/drawing/2014/main" val="20000"/>
                    </a:ext>
                  </a:extLst>
                </a:gridCol>
              </a:tblGrid>
              <a:tr h="1311275">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EXEC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--or just simply</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endPar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marT="45742" marB="4574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
        <p:nvSpPr>
          <p:cNvPr id="14355" name="Rectangle 28">
            <a:extLst>
              <a:ext uri="{FF2B5EF4-FFF2-40B4-BE49-F238E27FC236}">
                <a16:creationId xmlns:a16="http://schemas.microsoft.com/office/drawing/2014/main" id="{5075F3E4-9556-4C00-A350-AFE8B9A81E0E}"/>
              </a:ext>
            </a:extLst>
          </p:cNvPr>
          <p:cNvSpPr>
            <a:spLocks noChangeArrowheads="1"/>
          </p:cNvSpPr>
          <p:nvPr/>
        </p:nvSpPr>
        <p:spPr bwMode="auto">
          <a:xfrm>
            <a:off x="2133600" y="4711278"/>
            <a:ext cx="602888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a:t>To call the procedure to return the contents from the table specified, the code would be: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A3145B80-3EB7-424B-A68E-87F4D73E5019}"/>
              </a:ext>
            </a:extLst>
          </p:cNvPr>
          <p:cNvSpPr>
            <a:spLocks noGrp="1" noChangeArrowheads="1"/>
          </p:cNvSpPr>
          <p:nvPr>
            <p:ph type="title"/>
          </p:nvPr>
        </p:nvSpPr>
        <p:spPr bwMode="auto">
          <a:xfrm>
            <a:off x="981512" y="671119"/>
            <a:ext cx="9454393" cy="93956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fontScale="90000"/>
          </a:bodyPr>
          <a:lstStyle/>
          <a:p>
            <a:pPr algn="ctr" eaLnBrk="1" hangingPunct="1">
              <a:defRPr/>
            </a:pPr>
            <a:r>
              <a:rPr lang="en-US" altLang="ru-RU" sz="2400" dirty="0">
                <a:solidFill>
                  <a:srgbClr val="FFC000"/>
                </a:solidFill>
                <a:latin typeface="Times New Roman" panose="02020603050405020304" pitchFamily="18" charset="0"/>
              </a:rPr>
              <a:t>How to create a SQL Server stored procedure with parameters</a:t>
            </a:r>
            <a:r>
              <a:rPr lang="en-US" altLang="ru-RU" sz="3700" dirty="0">
                <a:solidFill>
                  <a:srgbClr val="FFC000"/>
                </a:solidFill>
              </a:rPr>
              <a:t> </a:t>
            </a:r>
            <a:endParaRPr lang="ru-RU" altLang="ru-RU" sz="3700" dirty="0">
              <a:solidFill>
                <a:srgbClr val="FFC000"/>
              </a:solidFill>
            </a:endParaRPr>
          </a:p>
        </p:txBody>
      </p:sp>
      <p:graphicFrame>
        <p:nvGraphicFramePr>
          <p:cNvPr id="96272" name="Group 16">
            <a:extLst>
              <a:ext uri="{FF2B5EF4-FFF2-40B4-BE49-F238E27FC236}">
                <a16:creationId xmlns:a16="http://schemas.microsoft.com/office/drawing/2014/main" id="{87E02019-C5F6-41E8-AFD3-BC701582B718}"/>
              </a:ext>
            </a:extLst>
          </p:cNvPr>
          <p:cNvGraphicFramePr>
            <a:graphicFrameLocks noGrp="1"/>
          </p:cNvGraphicFramePr>
          <p:nvPr>
            <p:extLst>
              <p:ext uri="{D42A27DB-BD31-4B8C-83A1-F6EECF244321}">
                <p14:modId xmlns:p14="http://schemas.microsoft.com/office/powerpoint/2010/main" val="2956736468"/>
              </p:ext>
            </p:extLst>
          </p:nvPr>
        </p:nvGraphicFramePr>
        <p:xfrm>
          <a:off x="2133600" y="2235666"/>
          <a:ext cx="6400800" cy="1371600"/>
        </p:xfrm>
        <a:graphic>
          <a:graphicData uri="http://schemas.openxmlformats.org/drawingml/2006/table">
            <a:tbl>
              <a:tblPr/>
              <a:tblGrid>
                <a:gridCol w="6400800">
                  <a:extLst>
                    <a:ext uri="{9D8B030D-6E8A-4147-A177-3AD203B41FA5}">
                      <a16:colId xmlns:a16="http://schemas.microsoft.com/office/drawing/2014/main" val="20000"/>
                    </a:ext>
                  </a:extLst>
                </a:gridCol>
              </a:tblGrid>
              <a:tr h="1371600">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CREATE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nvarchar</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(30)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 FROM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AdventureWorks.Person.Address</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WHERE </a:t>
                      </a:r>
                      <a:r>
                        <a:rPr kumimoji="0" lang="ru-RU"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City</a:t>
                      </a: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 @City</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graphicFrame>
        <p:nvGraphicFramePr>
          <p:cNvPr id="96284" name="Group 28">
            <a:extLst>
              <a:ext uri="{FF2B5EF4-FFF2-40B4-BE49-F238E27FC236}">
                <a16:creationId xmlns:a16="http://schemas.microsoft.com/office/drawing/2014/main" id="{8002F3AE-311A-4B60-A134-44040374F0C6}"/>
              </a:ext>
            </a:extLst>
          </p:cNvPr>
          <p:cNvGraphicFramePr>
            <a:graphicFrameLocks noGrp="1"/>
          </p:cNvGraphicFramePr>
          <p:nvPr>
            <p:extLst>
              <p:ext uri="{D42A27DB-BD31-4B8C-83A1-F6EECF244321}">
                <p14:modId xmlns:p14="http://schemas.microsoft.com/office/powerpoint/2010/main" val="3383490783"/>
              </p:ext>
            </p:extLst>
          </p:nvPr>
        </p:nvGraphicFramePr>
        <p:xfrm>
          <a:off x="2133600" y="3871519"/>
          <a:ext cx="5410200" cy="457200"/>
        </p:xfrm>
        <a:graphic>
          <a:graphicData uri="http://schemas.openxmlformats.org/drawingml/2006/table">
            <a:tbl>
              <a:tblPr/>
              <a:tblGrid>
                <a:gridCol w="5410200">
                  <a:extLst>
                    <a:ext uri="{9D8B030D-6E8A-4147-A177-3AD203B41FA5}">
                      <a16:colId xmlns:a16="http://schemas.microsoft.com/office/drawing/2014/main" val="20000"/>
                    </a:ext>
                  </a:extLst>
                </a:gridCol>
              </a:tblGrid>
              <a:tr h="457200">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EXEC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 'New York'</a:t>
                      </a:r>
                      <a:endPar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graphicFrame>
        <p:nvGraphicFramePr>
          <p:cNvPr id="96295" name="Group 39">
            <a:extLst>
              <a:ext uri="{FF2B5EF4-FFF2-40B4-BE49-F238E27FC236}">
                <a16:creationId xmlns:a16="http://schemas.microsoft.com/office/drawing/2014/main" id="{5FE96828-33F9-464F-B6BD-4F861F4168EE}"/>
              </a:ext>
            </a:extLst>
          </p:cNvPr>
          <p:cNvGraphicFramePr>
            <a:graphicFrameLocks noGrp="1"/>
          </p:cNvGraphicFramePr>
          <p:nvPr>
            <p:extLst>
              <p:ext uri="{D42A27DB-BD31-4B8C-83A1-F6EECF244321}">
                <p14:modId xmlns:p14="http://schemas.microsoft.com/office/powerpoint/2010/main" val="4233231993"/>
              </p:ext>
            </p:extLst>
          </p:nvPr>
        </p:nvGraphicFramePr>
        <p:xfrm>
          <a:off x="2133600" y="4706224"/>
          <a:ext cx="6477000" cy="1676400"/>
        </p:xfrm>
        <a:graphic>
          <a:graphicData uri="http://schemas.openxmlformats.org/drawingml/2006/table">
            <a:tbl>
              <a:tblPr/>
              <a:tblGrid>
                <a:gridCol w="6477000">
                  <a:extLst>
                    <a:ext uri="{9D8B030D-6E8A-4147-A177-3AD203B41FA5}">
                      <a16:colId xmlns:a16="http://schemas.microsoft.com/office/drawing/2014/main" val="20000"/>
                    </a:ext>
                  </a:extLst>
                </a:gridCol>
              </a:tblGrid>
              <a:tr h="1676400">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CREATE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nvarchar</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(30)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 FROM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AdventureWorks.Person.Address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WHERE City LIKE @City + '%'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CD57124C-B239-4C18-A786-3F9F7ED46072}"/>
              </a:ext>
            </a:extLst>
          </p:cNvPr>
          <p:cNvSpPr>
            <a:spLocks noGrp="1" noChangeArrowheads="1"/>
          </p:cNvSpPr>
          <p:nvPr>
            <p:ph type="title"/>
          </p:nvPr>
        </p:nvSpPr>
        <p:spPr bwMode="auto">
          <a:xfrm>
            <a:off x="581192" y="802824"/>
            <a:ext cx="11029616" cy="72397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a:bodyPr>
          <a:lstStyle/>
          <a:p>
            <a:pPr algn="ctr" eaLnBrk="1" hangingPunct="1">
              <a:defRPr/>
            </a:pPr>
            <a:r>
              <a:rPr lang="en-US" altLang="ru-RU" sz="2400" dirty="0">
                <a:solidFill>
                  <a:srgbClr val="FFC000"/>
                </a:solidFill>
                <a:latin typeface="Times New Roman" panose="02020603050405020304" pitchFamily="18" charset="0"/>
              </a:rPr>
              <a:t>Default Parameter Values</a:t>
            </a:r>
            <a:endParaRPr lang="ru-RU" altLang="ru-RU" sz="2400" dirty="0">
              <a:solidFill>
                <a:srgbClr val="FFC000"/>
              </a:solidFill>
              <a:latin typeface="Times New Roman" panose="02020603050405020304" pitchFamily="18" charset="0"/>
            </a:endParaRPr>
          </a:p>
        </p:txBody>
      </p:sp>
      <p:sp>
        <p:nvSpPr>
          <p:cNvPr id="16388" name="Rectangle 3">
            <a:extLst>
              <a:ext uri="{FF2B5EF4-FFF2-40B4-BE49-F238E27FC236}">
                <a16:creationId xmlns:a16="http://schemas.microsoft.com/office/drawing/2014/main" id="{E08C18A6-BC3B-4051-9EBD-A729F28CB265}"/>
              </a:ext>
            </a:extLst>
          </p:cNvPr>
          <p:cNvSpPr>
            <a:spLocks noGrp="1"/>
          </p:cNvSpPr>
          <p:nvPr>
            <p:ph type="body" idx="1"/>
          </p:nvPr>
        </p:nvSpPr>
        <p:spPr>
          <a:xfrm>
            <a:off x="1981200" y="2242657"/>
            <a:ext cx="7848600" cy="2133600"/>
          </a:xfrm>
        </p:spPr>
        <p:txBody>
          <a:bodyPr/>
          <a:lstStyle/>
          <a:p>
            <a:pPr eaLnBrk="1" hangingPunct="1">
              <a:lnSpc>
                <a:spcPct val="80000"/>
              </a:lnSpc>
            </a:pPr>
            <a:r>
              <a:rPr lang="en-US" altLang="ru-RU" sz="2000" dirty="0">
                <a:latin typeface="Times New Roman" panose="02020603050405020304" pitchFamily="18" charset="0"/>
              </a:rPr>
              <a:t>In most cases it is always a good practice to pass in all parameter values, but sometimes it is not possible.  So in this example we use the NULL option to allow you to not pass in a parameter value.  </a:t>
            </a:r>
          </a:p>
          <a:p>
            <a:pPr eaLnBrk="1" hangingPunct="1">
              <a:lnSpc>
                <a:spcPct val="80000"/>
              </a:lnSpc>
            </a:pPr>
            <a:endParaRPr lang="en-US" altLang="ru-RU" sz="2000" dirty="0">
              <a:latin typeface="Times New Roman" panose="02020603050405020304" pitchFamily="18" charset="0"/>
            </a:endParaRPr>
          </a:p>
          <a:p>
            <a:pPr eaLnBrk="1" hangingPunct="1">
              <a:lnSpc>
                <a:spcPct val="80000"/>
              </a:lnSpc>
            </a:pPr>
            <a:r>
              <a:rPr lang="en-US" altLang="ru-RU" sz="2000" dirty="0">
                <a:latin typeface="Times New Roman" panose="02020603050405020304" pitchFamily="18" charset="0"/>
              </a:rPr>
              <a:t>If we create and run this stored procedure as is it will not return any data, because it is looking for any City values that equal NULL.</a:t>
            </a:r>
            <a:endParaRPr lang="ru-RU" altLang="ru-RU" sz="2000" dirty="0">
              <a:latin typeface="Times New Roman" panose="02020603050405020304" pitchFamily="18" charset="0"/>
            </a:endParaRPr>
          </a:p>
        </p:txBody>
      </p:sp>
      <p:graphicFrame>
        <p:nvGraphicFramePr>
          <p:cNvPr id="68622" name="Group 14">
            <a:extLst>
              <a:ext uri="{FF2B5EF4-FFF2-40B4-BE49-F238E27FC236}">
                <a16:creationId xmlns:a16="http://schemas.microsoft.com/office/drawing/2014/main" id="{BA4B048F-461E-4E57-A4F7-AAD74EE3B1D8}"/>
              </a:ext>
            </a:extLst>
          </p:cNvPr>
          <p:cNvGraphicFramePr>
            <a:graphicFrameLocks noGrp="1"/>
          </p:cNvGraphicFramePr>
          <p:nvPr>
            <p:extLst>
              <p:ext uri="{D42A27DB-BD31-4B8C-83A1-F6EECF244321}">
                <p14:modId xmlns:p14="http://schemas.microsoft.com/office/powerpoint/2010/main" val="1644043083"/>
              </p:ext>
            </p:extLst>
          </p:nvPr>
        </p:nvGraphicFramePr>
        <p:xfrm>
          <a:off x="2286000" y="4728595"/>
          <a:ext cx="7239000" cy="1981200"/>
        </p:xfrm>
        <a:graphic>
          <a:graphicData uri="http://schemas.openxmlformats.org/drawingml/2006/table">
            <a:tbl>
              <a:tblPr/>
              <a:tblGrid>
                <a:gridCol w="7239000">
                  <a:extLst>
                    <a:ext uri="{9D8B030D-6E8A-4147-A177-3AD203B41FA5}">
                      <a16:colId xmlns:a16="http://schemas.microsoft.com/office/drawing/2014/main" val="20000"/>
                    </a:ext>
                  </a:extLst>
                </a:gridCol>
              </a:tblGrid>
              <a:tr h="1981200">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CREATE PROCEDURE </a:t>
                      </a:r>
                      <a:r>
                        <a:rPr kumimoji="0" lang="en-US" altLang="ru-RU" sz="18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a:t>
                      </a:r>
                      <a:r>
                        <a:rPr kumimoji="0" lang="en-US" altLang="ru-RU" sz="18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nvarchar</a:t>
                      </a:r>
                      <a:r>
                        <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(30) = NULL</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*FROM </a:t>
                      </a:r>
                      <a:r>
                        <a:rPr kumimoji="0" lang="en-US" altLang="ru-RU" sz="18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AdventureWorks.Person.Address</a:t>
                      </a:r>
                      <a:endPar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WHERE </a:t>
                      </a:r>
                      <a:r>
                        <a:rPr kumimoji="0" lang="ru-RU" altLang="ru-RU" sz="18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City</a:t>
                      </a:r>
                      <a:r>
                        <a:rPr kumimoji="0" lang="ru-RU"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 @City</a:t>
                      </a:r>
                      <a:endPar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endParaRPr kumimoji="0" lang="ru-RU" altLang="ru-RU" sz="18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7284" name="Group 4">
            <a:extLst>
              <a:ext uri="{FF2B5EF4-FFF2-40B4-BE49-F238E27FC236}">
                <a16:creationId xmlns:a16="http://schemas.microsoft.com/office/drawing/2014/main" id="{D066026A-7A47-47C0-9DF0-6A903C4B242C}"/>
              </a:ext>
            </a:extLst>
          </p:cNvPr>
          <p:cNvGraphicFramePr>
            <a:graphicFrameLocks noGrp="1"/>
          </p:cNvGraphicFramePr>
          <p:nvPr>
            <p:ph idx="1"/>
            <p:extLst>
              <p:ext uri="{D42A27DB-BD31-4B8C-83A1-F6EECF244321}">
                <p14:modId xmlns:p14="http://schemas.microsoft.com/office/powerpoint/2010/main" val="373942392"/>
              </p:ext>
            </p:extLst>
          </p:nvPr>
        </p:nvGraphicFramePr>
        <p:xfrm>
          <a:off x="2057400" y="3593937"/>
          <a:ext cx="7543800" cy="2362200"/>
        </p:xfrm>
        <a:graphic>
          <a:graphicData uri="http://schemas.openxmlformats.org/drawingml/2006/table">
            <a:tbl>
              <a:tblPr/>
              <a:tblGrid>
                <a:gridCol w="7543800">
                  <a:extLst>
                    <a:ext uri="{9D8B030D-6E8A-4147-A177-3AD203B41FA5}">
                      <a16:colId xmlns:a16="http://schemas.microsoft.com/office/drawing/2014/main" val="20000"/>
                    </a:ext>
                  </a:extLst>
                </a:gridCol>
              </a:tblGrid>
              <a:tr h="2362200">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CREATE PROCEDURE </a:t>
                      </a:r>
                      <a:r>
                        <a:rPr kumimoji="0" lang="en-US" altLang="ru-RU" sz="18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a:t>
                      </a:r>
                      <a:r>
                        <a:rPr kumimoji="0" lang="en-US" altLang="ru-RU" sz="18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nvarchar</a:t>
                      </a:r>
                      <a:r>
                        <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(30) = NULL</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*FROM </a:t>
                      </a:r>
                      <a:r>
                        <a:rPr kumimoji="0" lang="en-US" altLang="ru-RU" sz="18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AdventureWorks.Person.Address</a:t>
                      </a:r>
                      <a:endPar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WHERE City = ISNULL(@City,City)</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endParaRPr kumimoji="0" lang="ru-RU" altLang="ru-RU" sz="18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
        <p:nvSpPr>
          <p:cNvPr id="17417" name="Rectangle 12">
            <a:extLst>
              <a:ext uri="{FF2B5EF4-FFF2-40B4-BE49-F238E27FC236}">
                <a16:creationId xmlns:a16="http://schemas.microsoft.com/office/drawing/2014/main" id="{863664B5-DE39-42D8-90E6-480786F2DD77}"/>
              </a:ext>
            </a:extLst>
          </p:cNvPr>
          <p:cNvSpPr>
            <a:spLocks noChangeArrowheads="1"/>
          </p:cNvSpPr>
          <p:nvPr/>
        </p:nvSpPr>
        <p:spPr bwMode="auto">
          <a:xfrm>
            <a:off x="2057400" y="1162591"/>
            <a:ext cx="78486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ru-RU" sz="2000" dirty="0">
              <a:latin typeface="Times New Roman" panose="02020603050405020304" pitchFamily="18" charset="0"/>
            </a:endParaRPr>
          </a:p>
          <a:p>
            <a:pPr eaLnBrk="1" hangingPunct="1"/>
            <a:r>
              <a:rPr lang="en-US" altLang="ru-RU" sz="2000" dirty="0">
                <a:latin typeface="Times New Roman" panose="02020603050405020304" pitchFamily="18" charset="0"/>
              </a:rPr>
              <a:t>We could change this procedure and use the ISNULL function to get around this.</a:t>
            </a:r>
          </a:p>
          <a:p>
            <a:pPr eaLnBrk="1" hangingPunct="1"/>
            <a:r>
              <a:rPr lang="en-US" altLang="ru-RU" sz="2000" dirty="0">
                <a:latin typeface="Times New Roman" panose="02020603050405020304" pitchFamily="18" charset="0"/>
              </a:rPr>
              <a:t>So if a value is passed it will use the value to narrow the result set and if a value is not passed it will return all records.</a:t>
            </a:r>
            <a:endParaRPr lang="ru-RU" altLang="ru-RU" sz="2000" dirty="0">
              <a:latin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D766BD42-4110-45A5-9951-3499C4A6B70F}"/>
              </a:ext>
            </a:extLst>
          </p:cNvPr>
          <p:cNvSpPr>
            <a:spLocks noGrp="1" noChangeArrowheads="1"/>
          </p:cNvSpPr>
          <p:nvPr>
            <p:ph type="title"/>
          </p:nvPr>
        </p:nvSpPr>
        <p:spPr bwMode="auto">
          <a:xfrm>
            <a:off x="1829499" y="810755"/>
            <a:ext cx="8533002" cy="62541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a:bodyPr>
          <a:lstStyle/>
          <a:p>
            <a:pPr algn="ctr" eaLnBrk="1" hangingPunct="1">
              <a:defRPr/>
            </a:pPr>
            <a:r>
              <a:rPr lang="ru-RU" altLang="ru-RU" sz="2400" dirty="0" err="1">
                <a:solidFill>
                  <a:srgbClr val="FFC000"/>
                </a:solidFill>
                <a:latin typeface="Times New Roman" panose="02020603050405020304" pitchFamily="18" charset="0"/>
              </a:rPr>
              <a:t>Multiple</a:t>
            </a:r>
            <a:r>
              <a:rPr lang="ru-RU" altLang="ru-RU" sz="2400" dirty="0">
                <a:solidFill>
                  <a:srgbClr val="FFC000"/>
                </a:solidFill>
                <a:latin typeface="Times New Roman" panose="02020603050405020304" pitchFamily="18" charset="0"/>
              </a:rPr>
              <a:t> </a:t>
            </a:r>
            <a:r>
              <a:rPr lang="ru-RU" altLang="ru-RU" sz="2400" dirty="0" err="1">
                <a:solidFill>
                  <a:srgbClr val="FFC000"/>
                </a:solidFill>
                <a:latin typeface="Times New Roman" panose="02020603050405020304" pitchFamily="18" charset="0"/>
              </a:rPr>
              <a:t>Parameters</a:t>
            </a:r>
            <a:endParaRPr lang="ru-RU" altLang="ru-RU" sz="2400" dirty="0">
              <a:solidFill>
                <a:srgbClr val="FFC000"/>
              </a:solidFill>
              <a:latin typeface="Times New Roman" panose="02020603050405020304" pitchFamily="18" charset="0"/>
            </a:endParaRPr>
          </a:p>
        </p:txBody>
      </p:sp>
      <p:sp>
        <p:nvSpPr>
          <p:cNvPr id="18436" name="Rectangle 3">
            <a:extLst>
              <a:ext uri="{FF2B5EF4-FFF2-40B4-BE49-F238E27FC236}">
                <a16:creationId xmlns:a16="http://schemas.microsoft.com/office/drawing/2014/main" id="{63B9D2E1-D1B7-449B-A215-BD6179EBB5C4}"/>
              </a:ext>
            </a:extLst>
          </p:cNvPr>
          <p:cNvSpPr>
            <a:spLocks noGrp="1"/>
          </p:cNvSpPr>
          <p:nvPr>
            <p:ph type="body" idx="1"/>
          </p:nvPr>
        </p:nvSpPr>
        <p:spPr>
          <a:xfrm>
            <a:off x="1981200" y="1900235"/>
            <a:ext cx="8229600" cy="838200"/>
          </a:xfrm>
        </p:spPr>
        <p:txBody>
          <a:bodyPr/>
          <a:lstStyle/>
          <a:p>
            <a:pPr eaLnBrk="1" hangingPunct="1">
              <a:lnSpc>
                <a:spcPct val="90000"/>
              </a:lnSpc>
            </a:pPr>
            <a:r>
              <a:rPr lang="en-US" altLang="ru-RU" sz="2000" dirty="0">
                <a:latin typeface="Times New Roman" panose="02020603050405020304" pitchFamily="18" charset="0"/>
              </a:rPr>
              <a:t>Setting up multiple parameters is very easy to do.  You just need to list each parameter and the data type separated by a comma as shown below.</a:t>
            </a:r>
            <a:endParaRPr lang="ru-RU" altLang="ru-RU" sz="2000" dirty="0">
              <a:latin typeface="Times New Roman" panose="02020603050405020304" pitchFamily="18" charset="0"/>
            </a:endParaRPr>
          </a:p>
        </p:txBody>
      </p:sp>
      <p:graphicFrame>
        <p:nvGraphicFramePr>
          <p:cNvPr id="77841" name="Group 17">
            <a:extLst>
              <a:ext uri="{FF2B5EF4-FFF2-40B4-BE49-F238E27FC236}">
                <a16:creationId xmlns:a16="http://schemas.microsoft.com/office/drawing/2014/main" id="{67BBEA85-5D81-45F5-9E69-E1676B12AC38}"/>
              </a:ext>
            </a:extLst>
          </p:cNvPr>
          <p:cNvGraphicFramePr>
            <a:graphicFrameLocks noGrp="1"/>
          </p:cNvGraphicFramePr>
          <p:nvPr>
            <p:extLst>
              <p:ext uri="{D42A27DB-BD31-4B8C-83A1-F6EECF244321}">
                <p14:modId xmlns:p14="http://schemas.microsoft.com/office/powerpoint/2010/main" val="2590706257"/>
              </p:ext>
            </p:extLst>
          </p:nvPr>
        </p:nvGraphicFramePr>
        <p:xfrm>
          <a:off x="2209800" y="2787110"/>
          <a:ext cx="7162800" cy="2006627"/>
        </p:xfrm>
        <a:graphic>
          <a:graphicData uri="http://schemas.openxmlformats.org/drawingml/2006/table">
            <a:tbl>
              <a:tblPr/>
              <a:tblGrid>
                <a:gridCol w="7162800">
                  <a:extLst>
                    <a:ext uri="{9D8B030D-6E8A-4147-A177-3AD203B41FA5}">
                      <a16:colId xmlns:a16="http://schemas.microsoft.com/office/drawing/2014/main" val="20000"/>
                    </a:ext>
                  </a:extLst>
                </a:gridCol>
              </a:tblGrid>
              <a:tr h="2006627">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CREATE PROCEDURE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nvarchar</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(30) = NULL, @AddressLine1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nvarchar</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(60) = NULL</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SELECT *FROM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AdventureWorks.Person.Address</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WHERE City = ISNULL(@City,City)</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AND AddressLine1 LIKE '%' + ISNULL(@AddressLine1 ,AddressLine1) + '%</a:t>
                      </a:r>
                      <a:r>
                        <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rPr>
                        <a:t>‘</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GO</a:t>
                      </a:r>
                      <a:endParaRPr kumimoji="0" lang="ru-RU"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graphicFrame>
        <p:nvGraphicFramePr>
          <p:cNvPr id="77852" name="Group 28">
            <a:extLst>
              <a:ext uri="{FF2B5EF4-FFF2-40B4-BE49-F238E27FC236}">
                <a16:creationId xmlns:a16="http://schemas.microsoft.com/office/drawing/2014/main" id="{B2DEA4B1-0150-4CE9-B360-5344355BFFE5}"/>
              </a:ext>
            </a:extLst>
          </p:cNvPr>
          <p:cNvGraphicFramePr>
            <a:graphicFrameLocks noGrp="1"/>
          </p:cNvGraphicFramePr>
          <p:nvPr>
            <p:extLst>
              <p:ext uri="{D42A27DB-BD31-4B8C-83A1-F6EECF244321}">
                <p14:modId xmlns:p14="http://schemas.microsoft.com/office/powerpoint/2010/main" val="2392113404"/>
              </p:ext>
            </p:extLst>
          </p:nvPr>
        </p:nvGraphicFramePr>
        <p:xfrm>
          <a:off x="2209800" y="5257800"/>
          <a:ext cx="6019800" cy="1600200"/>
        </p:xfrm>
        <a:graphic>
          <a:graphicData uri="http://schemas.openxmlformats.org/drawingml/2006/table">
            <a:tbl>
              <a:tblPr/>
              <a:tblGrid>
                <a:gridCol w="6019800">
                  <a:extLst>
                    <a:ext uri="{9D8B030D-6E8A-4147-A177-3AD203B41FA5}">
                      <a16:colId xmlns:a16="http://schemas.microsoft.com/office/drawing/2014/main" val="20000"/>
                    </a:ext>
                  </a:extLst>
                </a:gridCol>
              </a:tblGrid>
              <a:tr h="1600200">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EXEC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 'Calgary</a:t>
                      </a:r>
                      <a:r>
                        <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rPr>
                        <a:t>‘</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--or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EXEC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@City = 'Calgary', @AddressLine1 = 'A</a:t>
                      </a:r>
                      <a:r>
                        <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rPr>
                        <a:t>‘</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--or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EXEC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uspGetAddress</a:t>
                      </a: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@AddressLine1 = '</a:t>
                      </a:r>
                      <a:r>
                        <a:rPr kumimoji="0" lang="en-US" altLang="ru-RU" sz="1600" b="0" i="0" u="none" strike="noStrike" cap="none" normalizeH="0" baseline="0" dirty="0" err="1">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Acardia</a:t>
                      </a:r>
                      <a:r>
                        <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rPr>
                        <a:t>‘</a:t>
                      </a:r>
                      <a:endPar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ru-RU" sz="16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 etc...</a:t>
                      </a:r>
                      <a:endParaRPr kumimoji="0" lang="en-US" altLang="ru-RU" sz="1600" b="0" i="0" u="none" strike="noStrike" cap="none" normalizeH="0" baseline="0" dirty="0">
                        <a:ln>
                          <a:noFill/>
                        </a:ln>
                        <a:solidFill>
                          <a:schemeClr val="tx1"/>
                        </a:solidFill>
                        <a:effectLst/>
                        <a:latin typeface="Lucida Sans Unicode" panose="020B0602030504020204" pitchFamily="34" charset="0"/>
                        <a:ea typeface="Times New Roman" panose="02020603050405020304" pitchFamily="18" charset="0"/>
                        <a:cs typeface="Courier New" panose="02070309020205020404" pitchFamily="49"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bl>
          </a:graphicData>
        </a:graphic>
      </p:graphicFrame>
      <p:sp>
        <p:nvSpPr>
          <p:cNvPr id="18451" name="Rectangle 29">
            <a:extLst>
              <a:ext uri="{FF2B5EF4-FFF2-40B4-BE49-F238E27FC236}">
                <a16:creationId xmlns:a16="http://schemas.microsoft.com/office/drawing/2014/main" id="{B0CB3B60-CD79-42F4-934D-1277102CCCAD}"/>
              </a:ext>
            </a:extLst>
          </p:cNvPr>
          <p:cNvSpPr>
            <a:spLocks noChangeArrowheads="1"/>
          </p:cNvSpPr>
          <p:nvPr/>
        </p:nvSpPr>
        <p:spPr bwMode="auto">
          <a:xfrm>
            <a:off x="2156670" y="4842412"/>
            <a:ext cx="5175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dirty="0"/>
              <a:t>To execute this you could do any of the following:</a:t>
            </a:r>
          </a:p>
        </p:txBody>
      </p:sp>
    </p:spTree>
  </p:cSld>
  <p:clrMapOvr>
    <a:masterClrMapping/>
  </p:clrMapOvr>
</p:sld>
</file>

<file path=ppt/theme/theme1.xml><?xml version="1.0" encoding="utf-8"?>
<a:theme xmlns:a="http://schemas.openxmlformats.org/drawingml/2006/main" name="Дивиденд">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81</TotalTime>
  <Words>2099</Words>
  <Application>Microsoft Office PowerPoint</Application>
  <PresentationFormat>Широкоэкранный</PresentationFormat>
  <Paragraphs>215</Paragraphs>
  <Slides>22</Slides>
  <Notes>0</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22</vt:i4>
      </vt:variant>
    </vt:vector>
  </HeadingPairs>
  <TitlesOfParts>
    <vt:vector size="33" baseType="lpstr">
      <vt:lpstr>Arial</vt:lpstr>
      <vt:lpstr>Arial Unicode MS</vt:lpstr>
      <vt:lpstr>Calibri</vt:lpstr>
      <vt:lpstr>Corbel</vt:lpstr>
      <vt:lpstr>Courier New</vt:lpstr>
      <vt:lpstr>Gill Sans MT</vt:lpstr>
      <vt:lpstr>Lucida Sans Unicode</vt:lpstr>
      <vt:lpstr>Times New Roman</vt:lpstr>
      <vt:lpstr>Wingdings 2</vt:lpstr>
      <vt:lpstr>Wingdings 3</vt:lpstr>
      <vt:lpstr>Дивиденд</vt:lpstr>
      <vt:lpstr>The lecture 7 </vt:lpstr>
      <vt:lpstr>Stored procedures</vt:lpstr>
      <vt:lpstr>Stored procedures</vt:lpstr>
      <vt:lpstr>Stored procedures</vt:lpstr>
      <vt:lpstr>Stored procedures • Stored procedures must be declared before they can be called. • The declaration can include parameters. • If parameters are changed inside the procedure, their modified values are accessible after the call. </vt:lpstr>
      <vt:lpstr>How to create a SQL Server stored procedure with parameters </vt:lpstr>
      <vt:lpstr>Default Parameter Values</vt:lpstr>
      <vt:lpstr>Презентация PowerPoint</vt:lpstr>
      <vt:lpstr>Multiple Parameters</vt:lpstr>
      <vt:lpstr>Returning stored procedure parameter values  to a calling stored procedure   </vt:lpstr>
      <vt:lpstr>Simple Output</vt:lpstr>
      <vt:lpstr>Презентация PowerPoint</vt:lpstr>
      <vt:lpstr>Modifying an existing SQL Server  stored procedure   </vt:lpstr>
      <vt:lpstr>Modifying an Existing Stored Procedure </vt:lpstr>
      <vt:lpstr>Deleting a SQL Server stored procedure   </vt:lpstr>
      <vt:lpstr>Dropping Multiple Stored Procedures</vt:lpstr>
      <vt:lpstr>Using TRY CATCH in SQL Server stored procedures   </vt:lpstr>
      <vt:lpstr>Презентация PowerPoint</vt:lpstr>
      <vt:lpstr>Reducing amount of network data for SQL Server stored procedures   </vt:lpstr>
      <vt:lpstr>Презентация PowerPoint</vt:lpstr>
      <vt:lpstr>Using SET NOCOUNT ON</vt:lpstr>
      <vt:lpstr>Using SET NOCOUNT ON and @@ROWCOUNT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7</dc:title>
  <dc:creator>Карюкин Владислав</dc:creator>
  <cp:lastModifiedBy>Карюкин Владислав</cp:lastModifiedBy>
  <cp:revision>4</cp:revision>
  <dcterms:created xsi:type="dcterms:W3CDTF">2021-01-12T17:17:34Z</dcterms:created>
  <dcterms:modified xsi:type="dcterms:W3CDTF">2021-01-12T18:38:43Z</dcterms:modified>
</cp:coreProperties>
</file>